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5" r:id="rId4"/>
    <p:sldId id="286" r:id="rId5"/>
    <p:sldId id="287" r:id="rId6"/>
    <p:sldId id="288" r:id="rId7"/>
    <p:sldId id="282" r:id="rId8"/>
    <p:sldId id="280" r:id="rId9"/>
    <p:sldId id="271" r:id="rId10"/>
    <p:sldId id="259" r:id="rId11"/>
    <p:sldId id="281" r:id="rId12"/>
    <p:sldId id="266" r:id="rId13"/>
    <p:sldId id="274" r:id="rId14"/>
    <p:sldId id="267" r:id="rId15"/>
    <p:sldId id="270" r:id="rId16"/>
    <p:sldId id="268" r:id="rId17"/>
    <p:sldId id="273" r:id="rId18"/>
    <p:sldId id="284" r:id="rId19"/>
    <p:sldId id="277" r:id="rId20"/>
    <p:sldId id="269" r:id="rId21"/>
    <p:sldId id="285" r:id="rId22"/>
  </p:sldIdLst>
  <p:sldSz cx="9144000" cy="5143500" type="screen16x9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5C6C8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326F2-3A19-E746-B875-53215F4744C6}" type="datetimeFigureOut">
              <a:rPr lang="it-IT" smtClean="0"/>
              <a:pPr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BB68-9213-834B-822D-2200E9987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Dqh4M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02VU0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700" y="-12700"/>
            <a:ext cx="9169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4717521" y="4092570"/>
            <a:ext cx="3966423" cy="347663"/>
          </a:xfrm>
          <a:prstGeom prst="rect">
            <a:avLst/>
          </a:prstGeom>
          <a:solidFill>
            <a:srgbClr val="C5C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447202" y="4138711"/>
            <a:ext cx="5381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La Piattaforma Regionale di Open Innovation</a:t>
            </a:r>
            <a:endParaRPr lang="it-IT" sz="1400" cap="all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86935" y="431800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ACCOMPAGNAMENTO AL  PROCESSO</a:t>
            </a:r>
            <a:endParaRPr lang="it-IT" sz="2000" b="1" dirty="0"/>
          </a:p>
        </p:txBody>
      </p:sp>
      <p:sp>
        <p:nvSpPr>
          <p:cNvPr id="6" name="Ettagono 5"/>
          <p:cNvSpPr/>
          <p:nvPr/>
        </p:nvSpPr>
        <p:spPr>
          <a:xfrm>
            <a:off x="718772" y="1997198"/>
            <a:ext cx="534838" cy="414068"/>
          </a:xfrm>
          <a:prstGeom prst="heptagon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9" name="Ettagono 8"/>
          <p:cNvSpPr/>
          <p:nvPr/>
        </p:nvSpPr>
        <p:spPr>
          <a:xfrm>
            <a:off x="1975496" y="1997201"/>
            <a:ext cx="534838" cy="414068"/>
          </a:xfrm>
          <a:prstGeom prst="heptagon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10" name="Ettagono 9"/>
          <p:cNvSpPr/>
          <p:nvPr/>
        </p:nvSpPr>
        <p:spPr>
          <a:xfrm>
            <a:off x="3426220" y="1986416"/>
            <a:ext cx="534838" cy="414068"/>
          </a:xfrm>
          <a:prstGeom prst="heptagon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11" name="Ettagono 10"/>
          <p:cNvSpPr/>
          <p:nvPr/>
        </p:nvSpPr>
        <p:spPr>
          <a:xfrm>
            <a:off x="4790356" y="1997201"/>
            <a:ext cx="534838" cy="414068"/>
          </a:xfrm>
          <a:prstGeom prst="heptagon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12" name="Ettagono 11"/>
          <p:cNvSpPr/>
          <p:nvPr/>
        </p:nvSpPr>
        <p:spPr>
          <a:xfrm>
            <a:off x="6363337" y="1986416"/>
            <a:ext cx="534838" cy="414068"/>
          </a:xfrm>
          <a:prstGeom prst="heptagon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13" name="Fumetto 1 12"/>
          <p:cNvSpPr/>
          <p:nvPr/>
        </p:nvSpPr>
        <p:spPr>
          <a:xfrm>
            <a:off x="1745721" y="1059073"/>
            <a:ext cx="1449238" cy="511115"/>
          </a:xfrm>
          <a:prstGeom prst="wedgeRectCallout">
            <a:avLst>
              <a:gd name="adj1" fmla="val -20833"/>
              <a:gd name="adj2" fmla="val 104272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Ispirazione e discussione</a:t>
            </a:r>
            <a:endParaRPr lang="it-IT" dirty="0"/>
          </a:p>
        </p:txBody>
      </p:sp>
      <p:sp>
        <p:nvSpPr>
          <p:cNvPr id="14" name="Fumetto 1 13"/>
          <p:cNvSpPr/>
          <p:nvPr/>
        </p:nvSpPr>
        <p:spPr>
          <a:xfrm>
            <a:off x="3189958" y="2997853"/>
            <a:ext cx="1449238" cy="511115"/>
          </a:xfrm>
          <a:prstGeom prst="wedgeRectCallout">
            <a:avLst>
              <a:gd name="adj1" fmla="val -9523"/>
              <a:gd name="adj2" fmla="val -12610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Condivisione delle sfide</a:t>
            </a:r>
            <a:endParaRPr lang="it-IT" dirty="0"/>
          </a:p>
        </p:txBody>
      </p:sp>
      <p:sp>
        <p:nvSpPr>
          <p:cNvPr id="15" name="Fumetto 1 14"/>
          <p:cNvSpPr/>
          <p:nvPr/>
        </p:nvSpPr>
        <p:spPr>
          <a:xfrm>
            <a:off x="4098528" y="1045731"/>
            <a:ext cx="1449238" cy="511115"/>
          </a:xfrm>
          <a:prstGeom prst="wedgeRectCallout">
            <a:avLst>
              <a:gd name="adj1" fmla="val -7142"/>
              <a:gd name="adj2" fmla="val 104272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Aggregazione competenze</a:t>
            </a:r>
            <a:endParaRPr lang="it-IT" dirty="0"/>
          </a:p>
        </p:txBody>
      </p:sp>
      <p:sp>
        <p:nvSpPr>
          <p:cNvPr id="16" name="Fumetto 1 15"/>
          <p:cNvSpPr/>
          <p:nvPr/>
        </p:nvSpPr>
        <p:spPr>
          <a:xfrm>
            <a:off x="6151920" y="2976196"/>
            <a:ext cx="1449238" cy="511115"/>
          </a:xfrm>
          <a:prstGeom prst="wedgeRectCallout">
            <a:avLst>
              <a:gd name="adj1" fmla="val -16923"/>
              <a:gd name="adj2" fmla="val -124695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Realizzazione</a:t>
            </a:r>
            <a:endParaRPr lang="it-IT" dirty="0"/>
          </a:p>
        </p:txBody>
      </p:sp>
      <p:sp>
        <p:nvSpPr>
          <p:cNvPr id="17" name="Fumetto 1 16"/>
          <p:cNvSpPr/>
          <p:nvPr/>
        </p:nvSpPr>
        <p:spPr>
          <a:xfrm>
            <a:off x="6887887" y="1045729"/>
            <a:ext cx="1449238" cy="511115"/>
          </a:xfrm>
          <a:prstGeom prst="wedgeRectCallout">
            <a:avLst>
              <a:gd name="adj1" fmla="val 9524"/>
              <a:gd name="adj2" fmla="val 97943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Restituzione</a:t>
            </a:r>
            <a:endParaRPr lang="it-IT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1303777" y="2204235"/>
            <a:ext cx="914400" cy="685800"/>
          </a:xfrm>
          <a:prstGeom prst="line">
            <a:avLst/>
          </a:prstGeom>
          <a:ln>
            <a:solidFill>
              <a:srgbClr val="00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667415" y="1778313"/>
            <a:ext cx="1414732" cy="1070741"/>
          </a:xfrm>
          <a:prstGeom prst="line">
            <a:avLst/>
          </a:prstGeom>
          <a:ln>
            <a:solidFill>
              <a:srgbClr val="00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2218191" y="1768607"/>
            <a:ext cx="1449224" cy="1121429"/>
          </a:xfrm>
          <a:prstGeom prst="line">
            <a:avLst/>
          </a:prstGeom>
          <a:ln>
            <a:solidFill>
              <a:srgbClr val="00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531357" y="1733029"/>
            <a:ext cx="1414732" cy="1070741"/>
          </a:xfrm>
          <a:prstGeom prst="line">
            <a:avLst/>
          </a:prstGeom>
          <a:ln>
            <a:solidFill>
              <a:srgbClr val="00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5082133" y="1723324"/>
            <a:ext cx="1449224" cy="1121429"/>
          </a:xfrm>
          <a:prstGeom prst="line">
            <a:avLst/>
          </a:prstGeom>
          <a:ln>
            <a:solidFill>
              <a:srgbClr val="00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7946089" y="2481614"/>
            <a:ext cx="436052" cy="322157"/>
          </a:xfrm>
          <a:prstGeom prst="line">
            <a:avLst/>
          </a:prstGeom>
          <a:ln>
            <a:solidFill>
              <a:srgbClr val="00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ttagono 23"/>
          <p:cNvSpPr/>
          <p:nvPr/>
        </p:nvSpPr>
        <p:spPr>
          <a:xfrm>
            <a:off x="7629277" y="1986416"/>
            <a:ext cx="534838" cy="414068"/>
          </a:xfrm>
          <a:prstGeom prst="heptagon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6</a:t>
            </a:r>
            <a:endParaRPr lang="it-IT" dirty="0"/>
          </a:p>
        </p:txBody>
      </p:sp>
      <p:sp>
        <p:nvSpPr>
          <p:cNvPr id="25" name="Fumetto 1 24"/>
          <p:cNvSpPr/>
          <p:nvPr/>
        </p:nvSpPr>
        <p:spPr>
          <a:xfrm>
            <a:off x="718772" y="2997851"/>
            <a:ext cx="1449238" cy="511115"/>
          </a:xfrm>
          <a:prstGeom prst="wedgeRectCallout">
            <a:avLst>
              <a:gd name="adj1" fmla="val -29448"/>
              <a:gd name="adj2" fmla="val -128932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Conoscenza</a:t>
            </a:r>
            <a:endParaRPr lang="it-IT" dirty="0"/>
          </a:p>
        </p:txBody>
      </p:sp>
      <p:sp>
        <p:nvSpPr>
          <p:cNvPr id="26" name="Pentagono 25"/>
          <p:cNvSpPr/>
          <p:nvPr/>
        </p:nvSpPr>
        <p:spPr>
          <a:xfrm>
            <a:off x="718772" y="3790950"/>
            <a:ext cx="7663369" cy="476250"/>
          </a:xfrm>
          <a:prstGeom prst="homePlat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COMMUNITY SULLE TEMATICHE SFIDANTI DELLA PROGRAMMAZIONE</a:t>
            </a:r>
          </a:p>
        </p:txBody>
      </p:sp>
    </p:spTree>
    <p:extLst>
      <p:ext uri="{BB962C8B-B14F-4D97-AF65-F5344CB8AC3E}">
        <p14:creationId xmlns:p14="http://schemas.microsoft.com/office/powerpoint/2010/main" val="19259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96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164170" y="440267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LE COMMUNITY TEMATICHE</a:t>
            </a:r>
            <a:endParaRPr lang="it-IT" sz="2000" b="1" dirty="0"/>
          </a:p>
        </p:txBody>
      </p:sp>
      <p:sp>
        <p:nvSpPr>
          <p:cNvPr id="22" name="Rettangolo 2"/>
          <p:cNvSpPr>
            <a:spLocks noChangeArrowheads="1"/>
          </p:cNvSpPr>
          <p:nvPr/>
        </p:nvSpPr>
        <p:spPr bwMode="auto">
          <a:xfrm>
            <a:off x="927520" y="1297305"/>
            <a:ext cx="3156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/>
              <a:t>“Aggregare gli attori della ricerca e innovazione e supportare l’avvio di </a:t>
            </a:r>
            <a:r>
              <a:rPr lang="it-IT" sz="2000" b="1" dirty="0" smtClean="0">
                <a:solidFill>
                  <a:srgbClr val="006600"/>
                </a:solidFill>
              </a:rPr>
              <a:t>progettualità </a:t>
            </a:r>
            <a:r>
              <a:rPr lang="it-IT" dirty="0" smtClean="0"/>
              <a:t>che indirizzino le </a:t>
            </a:r>
            <a:r>
              <a:rPr lang="it-IT" sz="2000" b="1" dirty="0" smtClean="0">
                <a:solidFill>
                  <a:srgbClr val="006600"/>
                </a:solidFill>
              </a:rPr>
              <a:t>sfide </a:t>
            </a:r>
            <a:r>
              <a:rPr lang="it-IT" dirty="0" smtClean="0"/>
              <a:t>strategiche regionali”</a:t>
            </a:r>
            <a:endParaRPr lang="it-IT" i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1180" y="1343025"/>
            <a:ext cx="3252855" cy="254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927520" y="2836188"/>
            <a:ext cx="315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6600"/>
                </a:solidFill>
              </a:rPr>
              <a:t> community</a:t>
            </a:r>
            <a:r>
              <a:rPr lang="it-IT" sz="1600" dirty="0" smtClean="0"/>
              <a:t> su 48 tematiche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it-IT" sz="1600" dirty="0" smtClean="0"/>
              <a:t>Rete di </a:t>
            </a:r>
            <a:r>
              <a:rPr lang="it-IT" sz="2000" b="1" dirty="0" smtClean="0">
                <a:solidFill>
                  <a:srgbClr val="006600"/>
                </a:solidFill>
              </a:rPr>
              <a:t>facilitatori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6600"/>
                </a:solidFill>
              </a:rPr>
              <a:t>Strumenti</a:t>
            </a:r>
            <a:r>
              <a:rPr lang="it-IT" sz="1600" dirty="0" smtClean="0"/>
              <a:t> collaborativi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6600"/>
                </a:solidFill>
              </a:rPr>
              <a:t>Iniziative</a:t>
            </a:r>
            <a:r>
              <a:rPr lang="it-IT" sz="1600" dirty="0" smtClean="0"/>
              <a:t> a supporto della creazione di partenariati</a:t>
            </a: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754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215702" y="465667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PRINCIPI ISPIRATORI</a:t>
            </a:r>
            <a:endParaRPr lang="it-IT" sz="2000" b="1" dirty="0"/>
          </a:p>
        </p:txBody>
      </p:sp>
      <p:sp>
        <p:nvSpPr>
          <p:cNvPr id="28" name="Rettangolo 27"/>
          <p:cNvSpPr/>
          <p:nvPr/>
        </p:nvSpPr>
        <p:spPr>
          <a:xfrm>
            <a:off x="800101" y="1027642"/>
            <a:ext cx="7794766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Mette in rete </a:t>
            </a:r>
            <a:r>
              <a:rPr lang="it-IT" sz="2800" b="1" dirty="0" smtClean="0">
                <a:solidFill>
                  <a:srgbClr val="00B050"/>
                </a:solidFill>
                <a:sym typeface="Helvetica" charset="0"/>
              </a:rPr>
              <a:t>persone</a:t>
            </a:r>
            <a:r>
              <a:rPr lang="it-IT" sz="2200" dirty="0" smtClean="0">
                <a:sym typeface="Helvetica" charset="0"/>
              </a:rPr>
              <a:t>, non organizzazioni</a:t>
            </a:r>
          </a:p>
          <a:p>
            <a:pPr marL="180975" indent="-180975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Promuove </a:t>
            </a:r>
            <a:r>
              <a:rPr lang="it-IT" sz="2800" b="1" dirty="0" smtClean="0">
                <a:solidFill>
                  <a:srgbClr val="00B050"/>
                </a:solidFill>
                <a:sym typeface="Helvetica" charset="0"/>
              </a:rPr>
              <a:t>progetti</a:t>
            </a:r>
            <a:r>
              <a:rPr lang="it-IT" sz="2200" dirty="0" smtClean="0">
                <a:sym typeface="Helvetica" charset="0"/>
              </a:rPr>
              <a:t>, non è (solo) un </a:t>
            </a:r>
            <a:r>
              <a:rPr lang="it-IT" sz="2200" dirty="0" err="1" smtClean="0">
                <a:sym typeface="Helvetica" charset="0"/>
              </a:rPr>
              <a:t>marketplace</a:t>
            </a:r>
            <a:r>
              <a:rPr lang="it-IT" sz="2200" dirty="0" smtClean="0">
                <a:sym typeface="Helvetica" charset="0"/>
              </a:rPr>
              <a:t> o una vetrina</a:t>
            </a:r>
          </a:p>
          <a:p>
            <a:pPr marL="180975" indent="-180975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Prevede un </a:t>
            </a:r>
            <a:r>
              <a:rPr lang="it-IT" sz="2800" b="1" dirty="0" smtClean="0">
                <a:solidFill>
                  <a:srgbClr val="00B050"/>
                </a:solidFill>
                <a:sym typeface="Helvetica" charset="0"/>
              </a:rPr>
              <a:t>accesso aperto</a:t>
            </a: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 </a:t>
            </a:r>
            <a:r>
              <a:rPr lang="it-IT" sz="2200" dirty="0" smtClean="0">
                <a:sym typeface="Helvetica" charset="0"/>
              </a:rPr>
              <a:t>e inclusivo  e </a:t>
            </a:r>
            <a:r>
              <a:rPr lang="it-IT" sz="2800" b="1" dirty="0" smtClean="0">
                <a:solidFill>
                  <a:srgbClr val="00B050"/>
                </a:solidFill>
                <a:sym typeface="Helvetica" charset="0"/>
              </a:rPr>
              <a:t>processi accompagnati</a:t>
            </a:r>
            <a:endParaRPr lang="it-IT" sz="2200" b="1" dirty="0" smtClean="0">
              <a:solidFill>
                <a:srgbClr val="00B050"/>
              </a:solidFill>
              <a:sym typeface="Helvetica" charset="0"/>
            </a:endParaRPr>
          </a:p>
          <a:p>
            <a:pPr marL="180975" indent="-180975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Interfaccia altri servizi di supporto  e altre iniziative  </a:t>
            </a:r>
            <a:r>
              <a:rPr lang="it-IT" sz="2200" dirty="0" smtClean="0">
                <a:sym typeface="Helvetica" charset="0"/>
              </a:rPr>
              <a:t>per la promozione dell’Open Innovation, non ne replica le funzioni</a:t>
            </a:r>
          </a:p>
          <a:p>
            <a:pPr marL="180975" indent="-180975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….. è uno strumento flessibile e aperto </a:t>
            </a:r>
            <a:r>
              <a:rPr lang="it-IT" sz="2200" dirty="0" smtClean="0">
                <a:sym typeface="Helvetica" charset="0"/>
              </a:rPr>
              <a:t>a nuove evoluzioni e funzioni (es. legge ”Impresa Lombardia”; </a:t>
            </a:r>
            <a:r>
              <a:rPr lang="it-IT" sz="2200" dirty="0" err="1" smtClean="0">
                <a:sym typeface="Helvetica" charset="0"/>
              </a:rPr>
              <a:t>crowdfunding</a:t>
            </a:r>
            <a:r>
              <a:rPr lang="it-IT" sz="2200" dirty="0" smtClean="0">
                <a:sym typeface="Helvetica" charset="0"/>
              </a:rPr>
              <a:t>...)</a:t>
            </a:r>
            <a:endParaRPr lang="it-IT" sz="2200" b="1" dirty="0" smtClean="0">
              <a:solidFill>
                <a:srgbClr val="00B050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221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294028" y="539750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ATTORI: Professionisti dell’innovazione che operano </a:t>
            </a:r>
            <a:r>
              <a:rPr lang="it-IT" sz="2000" b="1" dirty="0" err="1" smtClean="0"/>
              <a:t>in…</a:t>
            </a:r>
            <a:endParaRPr lang="it-IT" sz="2000" b="1" dirty="0"/>
          </a:p>
        </p:txBody>
      </p:sp>
      <p:sp>
        <p:nvSpPr>
          <p:cNvPr id="28" name="AutoShape 2"/>
          <p:cNvSpPr>
            <a:spLocks/>
          </p:cNvSpPr>
          <p:nvPr/>
        </p:nvSpPr>
        <p:spPr bwMode="auto">
          <a:xfrm>
            <a:off x="1980560" y="3103930"/>
            <a:ext cx="2564080" cy="129057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457200"/>
            <a:endParaRPr lang="it-IT" sz="1200" b="1">
              <a:solidFill>
                <a:srgbClr val="FFFFFF"/>
              </a:solidFill>
            </a:endParaRPr>
          </a:p>
        </p:txBody>
      </p:sp>
      <p:sp>
        <p:nvSpPr>
          <p:cNvPr id="29" name="AutoShape 3"/>
          <p:cNvSpPr>
            <a:spLocks/>
          </p:cNvSpPr>
          <p:nvPr/>
        </p:nvSpPr>
        <p:spPr bwMode="auto">
          <a:xfrm>
            <a:off x="2106418" y="3527266"/>
            <a:ext cx="2438222" cy="43730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45719" tIns="45719" rIns="45719" bIns="45719"/>
          <a:lstStyle/>
          <a:p>
            <a:pPr defTabSz="457200"/>
            <a:r>
              <a:rPr lang="it-IT" sz="1200" b="1" dirty="0"/>
              <a:t>ALTRI </a:t>
            </a:r>
          </a:p>
          <a:p>
            <a:pPr defTabSz="457200"/>
            <a:r>
              <a:rPr lang="it-IT" sz="1200" b="1" dirty="0"/>
              <a:t>ATTORI</a:t>
            </a:r>
            <a:endParaRPr lang="it-IT" sz="1200" dirty="0"/>
          </a:p>
        </p:txBody>
      </p:sp>
      <p:sp>
        <p:nvSpPr>
          <p:cNvPr id="30" name="AutoShape 5"/>
          <p:cNvSpPr>
            <a:spLocks/>
          </p:cNvSpPr>
          <p:nvPr/>
        </p:nvSpPr>
        <p:spPr bwMode="auto">
          <a:xfrm>
            <a:off x="4738209" y="1108276"/>
            <a:ext cx="3138966" cy="328942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defTabSz="457200"/>
            <a:endParaRPr lang="it-IT" sz="1200" b="1">
              <a:solidFill>
                <a:srgbClr val="FFFFFF"/>
              </a:solidFill>
            </a:endParaRPr>
          </a:p>
        </p:txBody>
      </p:sp>
      <p:sp>
        <p:nvSpPr>
          <p:cNvPr id="31" name="AutoShape 6"/>
          <p:cNvSpPr>
            <a:spLocks/>
          </p:cNvSpPr>
          <p:nvPr/>
        </p:nvSpPr>
        <p:spPr bwMode="auto">
          <a:xfrm>
            <a:off x="5076867" y="1101659"/>
            <a:ext cx="2225971" cy="2485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45719" tIns="45719" rIns="45719" bIns="45719"/>
          <a:lstStyle/>
          <a:p>
            <a:pPr algn="ctr" defTabSz="457200"/>
            <a:r>
              <a:rPr lang="it-IT" sz="1200" b="1" dirty="0"/>
              <a:t>AMBIENTE OPERATIVO</a:t>
            </a:r>
            <a:endParaRPr lang="it-IT" sz="1200" dirty="0"/>
          </a:p>
        </p:txBody>
      </p:sp>
      <p:sp>
        <p:nvSpPr>
          <p:cNvPr id="32" name="AutoShape 8"/>
          <p:cNvSpPr>
            <a:spLocks/>
          </p:cNvSpPr>
          <p:nvPr/>
        </p:nvSpPr>
        <p:spPr bwMode="auto">
          <a:xfrm>
            <a:off x="5560032" y="1446934"/>
            <a:ext cx="1354568" cy="258115"/>
          </a:xfrm>
          <a:prstGeom prst="roundRect">
            <a:avLst>
              <a:gd name="adj" fmla="val 16667"/>
            </a:avLst>
          </a:prstGeom>
          <a:solidFill>
            <a:srgbClr val="BAE18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endParaRPr lang="it-IT" sz="1200">
              <a:solidFill>
                <a:srgbClr val="00A249"/>
              </a:solidFill>
            </a:endParaRPr>
          </a:p>
        </p:txBody>
      </p:sp>
      <p:sp>
        <p:nvSpPr>
          <p:cNvPr id="33" name="AutoShape 9"/>
          <p:cNvSpPr>
            <a:spLocks/>
          </p:cNvSpPr>
          <p:nvPr/>
        </p:nvSpPr>
        <p:spPr bwMode="auto">
          <a:xfrm>
            <a:off x="5572831" y="1499580"/>
            <a:ext cx="1328970" cy="18925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BAE18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r>
              <a:rPr lang="it-IT" sz="1200" dirty="0" err="1">
                <a:solidFill>
                  <a:srgbClr val="00A249"/>
                </a:solidFill>
              </a:rPr>
              <a:t>Pmi</a:t>
            </a:r>
            <a:endParaRPr lang="it-IT" sz="1200" dirty="0">
              <a:solidFill>
                <a:srgbClr val="00A249"/>
              </a:solidFill>
            </a:endParaRPr>
          </a:p>
        </p:txBody>
      </p:sp>
      <p:sp>
        <p:nvSpPr>
          <p:cNvPr id="34" name="AutoShape 11"/>
          <p:cNvSpPr>
            <a:spLocks/>
          </p:cNvSpPr>
          <p:nvPr/>
        </p:nvSpPr>
        <p:spPr bwMode="auto">
          <a:xfrm>
            <a:off x="5560032" y="1737213"/>
            <a:ext cx="1354568" cy="257048"/>
          </a:xfrm>
          <a:prstGeom prst="roundRect">
            <a:avLst>
              <a:gd name="adj" fmla="val 16667"/>
            </a:avLst>
          </a:prstGeom>
          <a:solidFill>
            <a:srgbClr val="BAE18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endParaRPr lang="it-IT" sz="1200">
              <a:solidFill>
                <a:srgbClr val="00A249"/>
              </a:solidFill>
            </a:endParaRPr>
          </a:p>
        </p:txBody>
      </p:sp>
      <p:sp>
        <p:nvSpPr>
          <p:cNvPr id="35" name="AutoShape 12"/>
          <p:cNvSpPr>
            <a:spLocks/>
          </p:cNvSpPr>
          <p:nvPr/>
        </p:nvSpPr>
        <p:spPr bwMode="auto">
          <a:xfrm>
            <a:off x="5572831" y="1741479"/>
            <a:ext cx="1328970" cy="24851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BAE18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r>
              <a:rPr lang="it-IT" sz="1200" dirty="0">
                <a:solidFill>
                  <a:srgbClr val="00A249"/>
                </a:solidFill>
              </a:rPr>
              <a:t>Grandi Aziende</a:t>
            </a:r>
          </a:p>
        </p:txBody>
      </p:sp>
      <p:sp>
        <p:nvSpPr>
          <p:cNvPr id="36" name="AutoShape 14"/>
          <p:cNvSpPr>
            <a:spLocks/>
          </p:cNvSpPr>
          <p:nvPr/>
        </p:nvSpPr>
        <p:spPr bwMode="auto">
          <a:xfrm>
            <a:off x="5560032" y="2321904"/>
            <a:ext cx="1354568" cy="258115"/>
          </a:xfrm>
          <a:prstGeom prst="roundRect">
            <a:avLst>
              <a:gd name="adj" fmla="val 16667"/>
            </a:avLst>
          </a:prstGeom>
          <a:solidFill>
            <a:srgbClr val="BAE18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endParaRPr lang="it-IT" sz="1200">
              <a:solidFill>
                <a:srgbClr val="00A249"/>
              </a:solidFill>
            </a:endParaRPr>
          </a:p>
        </p:txBody>
      </p:sp>
      <p:sp>
        <p:nvSpPr>
          <p:cNvPr id="37" name="AutoShape 15"/>
          <p:cNvSpPr>
            <a:spLocks/>
          </p:cNvSpPr>
          <p:nvPr/>
        </p:nvSpPr>
        <p:spPr bwMode="auto">
          <a:xfrm>
            <a:off x="5572831" y="2366151"/>
            <a:ext cx="1328970" cy="20120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BAE18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r>
              <a:rPr lang="it-IT" sz="1200" dirty="0">
                <a:solidFill>
                  <a:srgbClr val="00A249"/>
                </a:solidFill>
              </a:rPr>
              <a:t>Reti, </a:t>
            </a:r>
            <a:r>
              <a:rPr lang="it-IT" sz="1200" dirty="0" err="1">
                <a:solidFill>
                  <a:srgbClr val="00A249"/>
                </a:solidFill>
              </a:rPr>
              <a:t>distretti…</a:t>
            </a:r>
            <a:endParaRPr lang="it-IT" sz="1200" dirty="0">
              <a:solidFill>
                <a:srgbClr val="00A249"/>
              </a:solidFill>
            </a:endParaRPr>
          </a:p>
        </p:txBody>
      </p:sp>
      <p:sp>
        <p:nvSpPr>
          <p:cNvPr id="39" name="AutoShape 20"/>
          <p:cNvSpPr>
            <a:spLocks/>
          </p:cNvSpPr>
          <p:nvPr/>
        </p:nvSpPr>
        <p:spPr bwMode="auto">
          <a:xfrm>
            <a:off x="5560032" y="2974873"/>
            <a:ext cx="1354568" cy="258115"/>
          </a:xfrm>
          <a:prstGeom prst="roundRect">
            <a:avLst>
              <a:gd name="adj" fmla="val 16667"/>
            </a:avLst>
          </a:prstGeom>
          <a:solidFill>
            <a:srgbClr val="BAE18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endParaRPr lang="it-IT" sz="1200">
              <a:solidFill>
                <a:srgbClr val="00A249"/>
              </a:solidFill>
            </a:endParaRPr>
          </a:p>
        </p:txBody>
      </p:sp>
      <p:sp>
        <p:nvSpPr>
          <p:cNvPr id="40" name="AutoShape 21"/>
          <p:cNvSpPr>
            <a:spLocks/>
          </p:cNvSpPr>
          <p:nvPr/>
        </p:nvSpPr>
        <p:spPr bwMode="auto">
          <a:xfrm>
            <a:off x="5572831" y="2979139"/>
            <a:ext cx="1328970" cy="2495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BAE18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r>
              <a:rPr lang="it-IT" sz="1200">
                <a:solidFill>
                  <a:srgbClr val="00A249"/>
                </a:solidFill>
              </a:rPr>
              <a:t>Università</a:t>
            </a:r>
          </a:p>
        </p:txBody>
      </p:sp>
      <p:sp>
        <p:nvSpPr>
          <p:cNvPr id="41" name="AutoShape 23"/>
          <p:cNvSpPr>
            <a:spLocks/>
          </p:cNvSpPr>
          <p:nvPr/>
        </p:nvSpPr>
        <p:spPr bwMode="auto">
          <a:xfrm>
            <a:off x="5560032" y="3298050"/>
            <a:ext cx="1354568" cy="257048"/>
          </a:xfrm>
          <a:prstGeom prst="roundRect">
            <a:avLst>
              <a:gd name="adj" fmla="val 16667"/>
            </a:avLst>
          </a:prstGeom>
          <a:solidFill>
            <a:srgbClr val="BAE18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endParaRPr lang="it-IT" sz="1200">
              <a:solidFill>
                <a:srgbClr val="00A249"/>
              </a:solidFill>
            </a:endParaRPr>
          </a:p>
        </p:txBody>
      </p:sp>
      <p:sp>
        <p:nvSpPr>
          <p:cNvPr id="42" name="AutoShape 24"/>
          <p:cNvSpPr>
            <a:spLocks/>
          </p:cNvSpPr>
          <p:nvPr/>
        </p:nvSpPr>
        <p:spPr bwMode="auto">
          <a:xfrm>
            <a:off x="5572831" y="3302316"/>
            <a:ext cx="1328970" cy="224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BAE18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r>
              <a:rPr lang="it-IT" sz="1200" dirty="0">
                <a:solidFill>
                  <a:srgbClr val="00A249"/>
                </a:solidFill>
              </a:rPr>
              <a:t>Centri di ricerca</a:t>
            </a:r>
          </a:p>
        </p:txBody>
      </p:sp>
      <p:sp>
        <p:nvSpPr>
          <p:cNvPr id="43" name="AutoShape 26"/>
          <p:cNvSpPr>
            <a:spLocks/>
          </p:cNvSpPr>
          <p:nvPr/>
        </p:nvSpPr>
        <p:spPr bwMode="auto">
          <a:xfrm>
            <a:off x="5560032" y="3749217"/>
            <a:ext cx="1354568" cy="258115"/>
          </a:xfrm>
          <a:prstGeom prst="roundRect">
            <a:avLst>
              <a:gd name="adj" fmla="val 16667"/>
            </a:avLst>
          </a:prstGeom>
          <a:solidFill>
            <a:srgbClr val="BAE18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endParaRPr lang="it-IT" sz="1200">
              <a:solidFill>
                <a:srgbClr val="00A249"/>
              </a:solidFill>
            </a:endParaRPr>
          </a:p>
        </p:txBody>
      </p:sp>
      <p:sp>
        <p:nvSpPr>
          <p:cNvPr id="44" name="AutoShape 27"/>
          <p:cNvSpPr>
            <a:spLocks/>
          </p:cNvSpPr>
          <p:nvPr/>
        </p:nvSpPr>
        <p:spPr bwMode="auto">
          <a:xfrm>
            <a:off x="5572831" y="3753483"/>
            <a:ext cx="1328970" cy="25758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BAE18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r>
              <a:rPr lang="it-IT" sz="1200" dirty="0">
                <a:solidFill>
                  <a:srgbClr val="00A249"/>
                </a:solidFill>
              </a:rPr>
              <a:t>End </a:t>
            </a:r>
            <a:r>
              <a:rPr lang="it-IT" sz="1200" dirty="0" err="1">
                <a:solidFill>
                  <a:srgbClr val="00A249"/>
                </a:solidFill>
              </a:rPr>
              <a:t>User</a:t>
            </a:r>
            <a:endParaRPr lang="it-IT" sz="1200" dirty="0">
              <a:solidFill>
                <a:srgbClr val="00A249"/>
              </a:solidFill>
            </a:endParaRPr>
          </a:p>
        </p:txBody>
      </p:sp>
      <p:sp>
        <p:nvSpPr>
          <p:cNvPr id="45" name="AutoShape 29"/>
          <p:cNvSpPr>
            <a:spLocks/>
          </p:cNvSpPr>
          <p:nvPr/>
        </p:nvSpPr>
        <p:spPr bwMode="auto">
          <a:xfrm>
            <a:off x="1980560" y="1205035"/>
            <a:ext cx="2564080" cy="18349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rgbClr val="00602B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defRPr/>
            </a:pPr>
            <a:endParaRPr lang="it-IT" sz="1200" b="1">
              <a:solidFill>
                <a:srgbClr val="FFFFFF"/>
              </a:solidFill>
            </a:endParaRPr>
          </a:p>
        </p:txBody>
      </p:sp>
      <p:sp>
        <p:nvSpPr>
          <p:cNvPr id="46" name="AutoShape 30"/>
          <p:cNvSpPr>
            <a:spLocks/>
          </p:cNvSpPr>
          <p:nvPr/>
        </p:nvSpPr>
        <p:spPr bwMode="auto">
          <a:xfrm>
            <a:off x="2084019" y="1294882"/>
            <a:ext cx="2357161" cy="2158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45719" tIns="45719" rIns="45719" bIns="45719"/>
          <a:lstStyle/>
          <a:p>
            <a:pPr algn="ctr" defTabSz="457200"/>
            <a:r>
              <a:rPr lang="it-IT" sz="1200" b="1" dirty="0"/>
              <a:t>GOVERNO DELLA PIATTAFORMA</a:t>
            </a:r>
            <a:endParaRPr lang="it-IT" sz="1200" dirty="0"/>
          </a:p>
        </p:txBody>
      </p:sp>
      <p:sp>
        <p:nvSpPr>
          <p:cNvPr id="48" name="AutoShape 33"/>
          <p:cNvSpPr>
            <a:spLocks/>
          </p:cNvSpPr>
          <p:nvPr/>
        </p:nvSpPr>
        <p:spPr bwMode="auto">
          <a:xfrm>
            <a:off x="3153808" y="2333853"/>
            <a:ext cx="2154509" cy="2495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49" name="AutoShape 35"/>
          <p:cNvSpPr>
            <a:spLocks/>
          </p:cNvSpPr>
          <p:nvPr/>
        </p:nvSpPr>
        <p:spPr bwMode="auto">
          <a:xfrm>
            <a:off x="3141009" y="2652763"/>
            <a:ext cx="3773591" cy="2581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457200"/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50" name="AutoShape 36"/>
          <p:cNvSpPr>
            <a:spLocks/>
          </p:cNvSpPr>
          <p:nvPr/>
        </p:nvSpPr>
        <p:spPr bwMode="auto">
          <a:xfrm>
            <a:off x="3153808" y="2657029"/>
            <a:ext cx="3747993" cy="2495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it-IT" sz="1200" dirty="0" smtClean="0">
                <a:solidFill>
                  <a:srgbClr val="FFFFFF"/>
                </a:solidFill>
              </a:rPr>
              <a:t>  Cluster Tecnologici                                     Cluster Tecnologici</a:t>
            </a:r>
            <a:endParaRPr lang="it-IT" sz="1200" dirty="0"/>
          </a:p>
        </p:txBody>
      </p:sp>
      <p:sp>
        <p:nvSpPr>
          <p:cNvPr id="51" name="AutoShape 38"/>
          <p:cNvSpPr>
            <a:spLocks/>
          </p:cNvSpPr>
          <p:nvPr/>
        </p:nvSpPr>
        <p:spPr bwMode="auto">
          <a:xfrm>
            <a:off x="3149934" y="2007477"/>
            <a:ext cx="2298366" cy="2581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457200"/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52" name="AutoShape 39"/>
          <p:cNvSpPr>
            <a:spLocks/>
          </p:cNvSpPr>
          <p:nvPr/>
        </p:nvSpPr>
        <p:spPr bwMode="auto">
          <a:xfrm>
            <a:off x="3179062" y="2011743"/>
            <a:ext cx="2139900" cy="2495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it-IT" sz="1200" dirty="0" smtClean="0">
                <a:solidFill>
                  <a:srgbClr val="FFFFFF"/>
                </a:solidFill>
              </a:rPr>
              <a:t> SIREG</a:t>
            </a:r>
            <a:endParaRPr lang="it-IT" sz="1200" dirty="0"/>
          </a:p>
        </p:txBody>
      </p:sp>
      <p:sp>
        <p:nvSpPr>
          <p:cNvPr id="53" name="AutoShape 41"/>
          <p:cNvSpPr>
            <a:spLocks/>
          </p:cNvSpPr>
          <p:nvPr/>
        </p:nvSpPr>
        <p:spPr bwMode="auto">
          <a:xfrm>
            <a:off x="3141009" y="1685367"/>
            <a:ext cx="1215911" cy="25704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54" name="AutoShape 42"/>
          <p:cNvSpPr>
            <a:spLocks/>
          </p:cNvSpPr>
          <p:nvPr/>
        </p:nvSpPr>
        <p:spPr bwMode="auto">
          <a:xfrm>
            <a:off x="3153808" y="1689633"/>
            <a:ext cx="1190313" cy="24851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r>
              <a:rPr lang="it-IT" sz="1200" dirty="0">
                <a:solidFill>
                  <a:srgbClr val="FFFFFF"/>
                </a:solidFill>
              </a:rPr>
              <a:t>RL - DG APRI</a:t>
            </a:r>
            <a:endParaRPr lang="it-IT" sz="1200" dirty="0"/>
          </a:p>
        </p:txBody>
      </p:sp>
      <p:sp>
        <p:nvSpPr>
          <p:cNvPr id="57" name="AutoShape 47"/>
          <p:cNvSpPr>
            <a:spLocks/>
          </p:cNvSpPr>
          <p:nvPr/>
        </p:nvSpPr>
        <p:spPr bwMode="auto">
          <a:xfrm>
            <a:off x="3093014" y="3462153"/>
            <a:ext cx="1983854" cy="222004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457200"/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58" name="AutoShape 48"/>
          <p:cNvSpPr>
            <a:spLocks/>
          </p:cNvSpPr>
          <p:nvPr/>
        </p:nvSpPr>
        <p:spPr bwMode="auto">
          <a:xfrm>
            <a:off x="3150236" y="3462304"/>
            <a:ext cx="2205706" cy="2495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it-IT" sz="1200" dirty="0">
                <a:solidFill>
                  <a:srgbClr val="FFFFFF"/>
                </a:solidFill>
              </a:rPr>
              <a:t>Operatori Internazionali</a:t>
            </a:r>
            <a:endParaRPr lang="it-IT" sz="1200" dirty="0"/>
          </a:p>
        </p:txBody>
      </p:sp>
      <p:sp>
        <p:nvSpPr>
          <p:cNvPr id="59" name="AutoShape 50"/>
          <p:cNvSpPr>
            <a:spLocks/>
          </p:cNvSpPr>
          <p:nvPr/>
        </p:nvSpPr>
        <p:spPr bwMode="auto">
          <a:xfrm>
            <a:off x="3093013" y="3167926"/>
            <a:ext cx="1974330" cy="221851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457200"/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60" name="AutoShape 51"/>
          <p:cNvSpPr>
            <a:spLocks/>
          </p:cNvSpPr>
          <p:nvPr/>
        </p:nvSpPr>
        <p:spPr bwMode="auto">
          <a:xfrm>
            <a:off x="3102611" y="3140195"/>
            <a:ext cx="2205706" cy="2495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it-IT" sz="1200" dirty="0">
                <a:solidFill>
                  <a:srgbClr val="FFFFFF"/>
                </a:solidFill>
              </a:rPr>
              <a:t>Altri intermediari</a:t>
            </a:r>
            <a:endParaRPr lang="it-IT" sz="1200" dirty="0"/>
          </a:p>
        </p:txBody>
      </p:sp>
      <p:sp>
        <p:nvSpPr>
          <p:cNvPr id="61" name="AutoShape 53"/>
          <p:cNvSpPr>
            <a:spLocks/>
          </p:cNvSpPr>
          <p:nvPr/>
        </p:nvSpPr>
        <p:spPr bwMode="auto">
          <a:xfrm>
            <a:off x="3093014" y="4043595"/>
            <a:ext cx="1983854" cy="220785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457200"/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62" name="AutoShape 54"/>
          <p:cNvSpPr>
            <a:spLocks/>
          </p:cNvSpPr>
          <p:nvPr/>
        </p:nvSpPr>
        <p:spPr bwMode="auto">
          <a:xfrm>
            <a:off x="3150236" y="4043595"/>
            <a:ext cx="2205706" cy="2485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it-IT" sz="1200" dirty="0">
                <a:solidFill>
                  <a:srgbClr val="FFFFFF"/>
                </a:solidFill>
              </a:rPr>
              <a:t>Altri soggetti (es. VC)</a:t>
            </a:r>
            <a:endParaRPr lang="it-IT" sz="1200" dirty="0"/>
          </a:p>
        </p:txBody>
      </p:sp>
      <p:sp>
        <p:nvSpPr>
          <p:cNvPr id="63" name="AutoShape 66"/>
          <p:cNvSpPr>
            <a:spLocks/>
          </p:cNvSpPr>
          <p:nvPr/>
        </p:nvSpPr>
        <p:spPr bwMode="auto">
          <a:xfrm rot="5400000">
            <a:off x="6081589" y="2377403"/>
            <a:ext cx="2564130" cy="703191"/>
          </a:xfrm>
          <a:prstGeom prst="roundRect">
            <a:avLst>
              <a:gd name="adj" fmla="val 16667"/>
            </a:avLst>
          </a:prstGeom>
          <a:solidFill>
            <a:srgbClr val="BAE18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endParaRPr lang="it-IT" sz="2800">
              <a:solidFill>
                <a:srgbClr val="FFFFFF"/>
              </a:solidFill>
            </a:endParaRPr>
          </a:p>
        </p:txBody>
      </p:sp>
      <p:sp>
        <p:nvSpPr>
          <p:cNvPr id="64" name="AutoShape 67"/>
          <p:cNvSpPr>
            <a:spLocks/>
          </p:cNvSpPr>
          <p:nvPr/>
        </p:nvSpPr>
        <p:spPr bwMode="auto">
          <a:xfrm rot="5400000">
            <a:off x="6253758" y="2689528"/>
            <a:ext cx="2313971" cy="789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E18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r>
              <a:rPr lang="it-IT" sz="2400" b="1" dirty="0" smtClean="0">
                <a:solidFill>
                  <a:srgbClr val="00A249"/>
                </a:solidFill>
              </a:rPr>
              <a:t>Utilizzatori (persone fisiche)</a:t>
            </a:r>
            <a:endParaRPr lang="it-IT" sz="2400" b="1" dirty="0">
              <a:solidFill>
                <a:srgbClr val="00A249"/>
              </a:solidFill>
            </a:endParaRPr>
          </a:p>
        </p:txBody>
      </p:sp>
      <p:sp>
        <p:nvSpPr>
          <p:cNvPr id="65" name="AutoShape 69"/>
          <p:cNvSpPr>
            <a:spLocks/>
          </p:cNvSpPr>
          <p:nvPr/>
        </p:nvSpPr>
        <p:spPr bwMode="auto">
          <a:xfrm rot="16200000">
            <a:off x="2077322" y="2511290"/>
            <a:ext cx="1499773" cy="435419"/>
          </a:xfrm>
          <a:prstGeom prst="roundRect">
            <a:avLst>
              <a:gd name="adj" fmla="val 16667"/>
            </a:avLst>
          </a:prstGeom>
          <a:solidFill>
            <a:srgbClr val="00482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endParaRPr lang="it-IT" sz="3600">
              <a:solidFill>
                <a:srgbClr val="FFFFFF"/>
              </a:solidFill>
            </a:endParaRPr>
          </a:p>
        </p:txBody>
      </p:sp>
      <p:sp>
        <p:nvSpPr>
          <p:cNvPr id="66" name="AutoShape 70"/>
          <p:cNvSpPr>
            <a:spLocks/>
          </p:cNvSpPr>
          <p:nvPr/>
        </p:nvSpPr>
        <p:spPr bwMode="auto">
          <a:xfrm rot="16200000">
            <a:off x="2034294" y="2579968"/>
            <a:ext cx="1522500" cy="27533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r>
              <a:rPr lang="it-IT" sz="2000" dirty="0">
                <a:solidFill>
                  <a:srgbClr val="FFFFFF"/>
                </a:solidFill>
              </a:rPr>
              <a:t>Intermediari</a:t>
            </a:r>
            <a:endParaRPr lang="it-IT" sz="2000" dirty="0"/>
          </a:p>
        </p:txBody>
      </p:sp>
      <p:sp>
        <p:nvSpPr>
          <p:cNvPr id="71" name="AutoShape 47"/>
          <p:cNvSpPr>
            <a:spLocks/>
          </p:cNvSpPr>
          <p:nvPr/>
        </p:nvSpPr>
        <p:spPr bwMode="auto">
          <a:xfrm>
            <a:off x="3083489" y="3757428"/>
            <a:ext cx="1983854" cy="222004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457200"/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72" name="AutoShape 48"/>
          <p:cNvSpPr>
            <a:spLocks/>
          </p:cNvSpPr>
          <p:nvPr/>
        </p:nvSpPr>
        <p:spPr bwMode="auto">
          <a:xfrm>
            <a:off x="3140711" y="3757579"/>
            <a:ext cx="2205706" cy="2495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it-IT" sz="1200" dirty="0" smtClean="0">
                <a:solidFill>
                  <a:srgbClr val="FFFFFF"/>
                </a:solidFill>
              </a:rPr>
              <a:t>Altre piattaforme di </a:t>
            </a:r>
            <a:r>
              <a:rPr lang="it-IT" sz="1200" dirty="0" err="1" smtClean="0">
                <a:solidFill>
                  <a:srgbClr val="FFFFFF"/>
                </a:solidFill>
              </a:rPr>
              <a:t>O.I.</a:t>
            </a:r>
            <a:endParaRPr lang="it-IT" sz="1200" dirty="0"/>
          </a:p>
        </p:txBody>
      </p:sp>
      <p:sp>
        <p:nvSpPr>
          <p:cNvPr id="73" name="AutoShape 11"/>
          <p:cNvSpPr>
            <a:spLocks/>
          </p:cNvSpPr>
          <p:nvPr/>
        </p:nvSpPr>
        <p:spPr bwMode="auto">
          <a:xfrm>
            <a:off x="5560032" y="2038701"/>
            <a:ext cx="1354568" cy="257048"/>
          </a:xfrm>
          <a:prstGeom prst="roundRect">
            <a:avLst>
              <a:gd name="adj" fmla="val 16667"/>
            </a:avLst>
          </a:prstGeom>
          <a:solidFill>
            <a:srgbClr val="BAE18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it-IT" sz="1200" dirty="0" smtClean="0">
                <a:solidFill>
                  <a:srgbClr val="00A249"/>
                </a:solidFill>
              </a:rPr>
              <a:t>Imprese Artigiane</a:t>
            </a:r>
            <a:endParaRPr lang="it-IT" sz="1200" dirty="0">
              <a:solidFill>
                <a:srgbClr val="00A249"/>
              </a:solidFill>
            </a:endParaRPr>
          </a:p>
        </p:txBody>
      </p:sp>
      <p:sp>
        <p:nvSpPr>
          <p:cNvPr id="74" name="AutoShape 38"/>
          <p:cNvSpPr>
            <a:spLocks/>
          </p:cNvSpPr>
          <p:nvPr/>
        </p:nvSpPr>
        <p:spPr bwMode="auto">
          <a:xfrm>
            <a:off x="3141009" y="2333853"/>
            <a:ext cx="2307291" cy="2581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it-IT" sz="1200" dirty="0" smtClean="0">
                <a:solidFill>
                  <a:srgbClr val="FFFFFF"/>
                </a:solidFill>
              </a:rPr>
              <a:t> Partenariato economico</a:t>
            </a:r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67" name="Rettangolo arrotondato 66"/>
          <p:cNvSpPr/>
          <p:nvPr/>
        </p:nvSpPr>
        <p:spPr bwMode="auto">
          <a:xfrm rot="16200000">
            <a:off x="4164855" y="2568238"/>
            <a:ext cx="2575639" cy="333026"/>
          </a:xfrm>
          <a:prstGeom prst="roundRect">
            <a:avLst/>
          </a:prstGeom>
          <a:solidFill>
            <a:srgbClr val="9BBB59">
              <a:alpha val="80000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 algn="just">
              <a:defRPr/>
            </a:pPr>
            <a:endParaRPr lang="it-IT" sz="2000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68" name="CasellaDiTesto 67"/>
          <p:cNvSpPr txBox="1">
            <a:spLocks noChangeArrowheads="1"/>
          </p:cNvSpPr>
          <p:nvPr/>
        </p:nvSpPr>
        <p:spPr bwMode="auto">
          <a:xfrm rot="16200000">
            <a:off x="4365881" y="2478008"/>
            <a:ext cx="2118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602B"/>
                </a:solidFill>
              </a:rPr>
              <a:t>Facilitatori</a:t>
            </a:r>
            <a:endParaRPr lang="it-IT" b="1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221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231900" y="440267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FUNZIONALITÀ PRINCIPALI</a:t>
            </a:r>
            <a:endParaRPr lang="it-IT" sz="2000" b="1" dirty="0"/>
          </a:p>
        </p:txBody>
      </p:sp>
      <p:sp>
        <p:nvSpPr>
          <p:cNvPr id="28" name="Rettangolo 27"/>
          <p:cNvSpPr/>
          <p:nvPr/>
        </p:nvSpPr>
        <p:spPr>
          <a:xfrm>
            <a:off x="676276" y="1038225"/>
            <a:ext cx="76391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Strumenti per la </a:t>
            </a:r>
            <a:r>
              <a:rPr lang="it-IT" sz="2800" b="1" dirty="0" smtClean="0">
                <a:solidFill>
                  <a:srgbClr val="00B050"/>
                </a:solidFill>
                <a:sym typeface="Helvetica" charset="0"/>
              </a:rPr>
              <a:t>mappatura</a:t>
            </a: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 delle competenze e delle reti di contatti  </a:t>
            </a:r>
            <a:r>
              <a:rPr lang="it-IT" sz="2200" dirty="0" smtClean="0">
                <a:sym typeface="Helvetica" charset="0"/>
              </a:rPr>
              <a:t>(cluster, catene del valore, ecosistemi di innovazione). Interazione con altri strumenti (</a:t>
            </a:r>
            <a:r>
              <a:rPr lang="it-IT" sz="2200" b="1" dirty="0" err="1" smtClean="0">
                <a:sym typeface="Helvetica" charset="0"/>
              </a:rPr>
              <a:t>Questio</a:t>
            </a:r>
            <a:r>
              <a:rPr lang="it-IT" sz="2200" dirty="0" err="1" smtClean="0">
                <a:sym typeface="Helvetica" charset="0"/>
              </a:rPr>
              <a:t>…</a:t>
            </a:r>
            <a:r>
              <a:rPr lang="it-IT" sz="2200" dirty="0" smtClean="0">
                <a:sym typeface="Helvetica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Strumenti a supporto delle </a:t>
            </a:r>
            <a:r>
              <a:rPr lang="it-IT" sz="2800" b="1" dirty="0" smtClean="0">
                <a:solidFill>
                  <a:srgbClr val="00B050"/>
                </a:solidFill>
                <a:sym typeface="Helvetica" charset="0"/>
              </a:rPr>
              <a:t>community</a:t>
            </a: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, </a:t>
            </a:r>
            <a:r>
              <a:rPr lang="it-IT" sz="2200" dirty="0" smtClean="0">
                <a:sym typeface="Helvetica" charset="0"/>
              </a:rPr>
              <a:t>per facilitare la conoscenza e il dialogo fra partecipanti</a:t>
            </a:r>
            <a:endParaRPr lang="it-IT" sz="2200" b="1" dirty="0" smtClean="0">
              <a:solidFill>
                <a:srgbClr val="00B050"/>
              </a:solidFill>
              <a:sym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Strumenti per facilitare la creazione di </a:t>
            </a:r>
            <a:r>
              <a:rPr lang="it-IT" sz="2800" b="1" dirty="0" smtClean="0">
                <a:solidFill>
                  <a:srgbClr val="00B050"/>
                </a:solidFill>
                <a:sym typeface="Helvetica" charset="0"/>
              </a:rPr>
              <a:t>partnership </a:t>
            </a: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su progettualità concrete</a:t>
            </a:r>
            <a:r>
              <a:rPr lang="it-IT" sz="2200" dirty="0" smtClean="0"/>
              <a:t>: gestione processo sviluppo progetto, proposte di collaborazione, espressioni di interesse e follow-up</a:t>
            </a: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221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131035" y="440267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FUNZIONALITÀ PRINCIPALI - 2</a:t>
            </a:r>
            <a:endParaRPr lang="it-IT" sz="2000" b="1" dirty="0"/>
          </a:p>
        </p:txBody>
      </p:sp>
      <p:sp>
        <p:nvSpPr>
          <p:cNvPr id="28" name="Rettangolo 27"/>
          <p:cNvSpPr/>
          <p:nvPr/>
        </p:nvSpPr>
        <p:spPr>
          <a:xfrm>
            <a:off x="676275" y="1012923"/>
            <a:ext cx="75342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Strumenti a supporto dei facilitatori</a:t>
            </a:r>
            <a:r>
              <a:rPr lang="it-IT" sz="2200" dirty="0" smtClean="0"/>
              <a:t>:  gestione e monitoraggio del </a:t>
            </a:r>
            <a:r>
              <a:rPr lang="it-IT" sz="2200" dirty="0" err="1" smtClean="0"/>
              <a:t>workflow</a:t>
            </a:r>
            <a:r>
              <a:rPr lang="it-IT" sz="2200" dirty="0" smtClean="0"/>
              <a:t>, strumenti per supportare la discussione e la </a:t>
            </a:r>
            <a:r>
              <a:rPr lang="it-IT" sz="2200" dirty="0" smtClean="0">
                <a:sym typeface="Helvetica" charset="0"/>
              </a:rPr>
              <a:t>creazione di eco-sistemi  (basati sulla messa a sistema di competenze trasversali)</a:t>
            </a:r>
            <a:endParaRPr lang="it-IT" sz="2200" b="1" dirty="0" smtClean="0">
              <a:solidFill>
                <a:srgbClr val="00B050"/>
              </a:solidFill>
              <a:sym typeface="Helvetica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Servizi informativi e per la collaborazione in rete</a:t>
            </a:r>
            <a:r>
              <a:rPr lang="it-IT" sz="2200" dirty="0" smtClean="0"/>
              <a:t>: Bandi regionali/nazionali/europei, Notiziari specialistici/ periodici/ personalizzati, Calendario Eventi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Orientamento rispetto agli strumenti di supporto a Ricerca e innovazione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Sviluppo di nuovi servizi </a:t>
            </a:r>
            <a:r>
              <a:rPr lang="it-IT" sz="2200" dirty="0" smtClean="0">
                <a:sym typeface="Helvetica" charset="0"/>
              </a:rPr>
              <a:t>in risposta a bisogni emergenti</a:t>
            </a: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221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360703" y="539750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POSIZIONAMENTO</a:t>
            </a:r>
            <a:endParaRPr lang="it-IT" sz="2000" b="1" dirty="0"/>
          </a:p>
        </p:txBody>
      </p:sp>
      <p:grpSp>
        <p:nvGrpSpPr>
          <p:cNvPr id="29" name="Gruppo 28"/>
          <p:cNvGrpSpPr/>
          <p:nvPr/>
        </p:nvGrpSpPr>
        <p:grpSpPr>
          <a:xfrm>
            <a:off x="1424788" y="1139071"/>
            <a:ext cx="5932508" cy="3152461"/>
            <a:chOff x="416093" y="1409699"/>
            <a:chExt cx="8420503" cy="4742460"/>
          </a:xfrm>
        </p:grpSpPr>
        <p:sp>
          <p:nvSpPr>
            <p:cNvPr id="5" name="Rettangolo 4"/>
            <p:cNvSpPr/>
            <p:nvPr/>
          </p:nvSpPr>
          <p:spPr>
            <a:xfrm rot="10800000" flipH="1">
              <a:off x="4991100" y="1914524"/>
              <a:ext cx="138113" cy="30575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6" name="Rettangolo 5"/>
            <p:cNvSpPr/>
            <p:nvPr/>
          </p:nvSpPr>
          <p:spPr>
            <a:xfrm flipH="1">
              <a:off x="5426868" y="1802606"/>
              <a:ext cx="135727" cy="31313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7" name="Freccia a destra 6"/>
            <p:cNvSpPr/>
            <p:nvPr/>
          </p:nvSpPr>
          <p:spPr>
            <a:xfrm>
              <a:off x="755576" y="5375126"/>
              <a:ext cx="8081020" cy="527437"/>
            </a:xfrm>
            <a:prstGeom prst="rightArrow">
              <a:avLst>
                <a:gd name="adj1" fmla="val 50000"/>
                <a:gd name="adj2" fmla="val 5057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b="1" dirty="0" smtClean="0"/>
            </a:p>
          </p:txBody>
        </p:sp>
        <p:sp>
          <p:nvSpPr>
            <p:cNvPr id="8" name="Freccia a destra 7"/>
            <p:cNvSpPr/>
            <p:nvPr/>
          </p:nvSpPr>
          <p:spPr>
            <a:xfrm rot="16200000">
              <a:off x="-1282330" y="3316289"/>
              <a:ext cx="4343400" cy="53022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/>
                <a:t>BACINO </a:t>
              </a:r>
              <a:r>
                <a:rPr lang="it-IT" sz="1400" b="1" dirty="0" err="1" smtClean="0"/>
                <a:t>DI</a:t>
              </a:r>
              <a:r>
                <a:rPr lang="it-IT" sz="1400" b="1" dirty="0" smtClean="0"/>
                <a:t> COMPETENZA</a:t>
              </a:r>
              <a:endParaRPr lang="it-IT" sz="14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320545" y="5771310"/>
              <a:ext cx="974273" cy="37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/>
                <a:t>RICERCA</a:t>
              </a:r>
              <a:endParaRPr lang="it-IT" sz="1100" b="1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513201" y="5780834"/>
              <a:ext cx="1113065" cy="37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/>
                <a:t>MERCATO</a:t>
              </a:r>
              <a:endParaRPr lang="it-IT" sz="1100" b="1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865933" y="5771310"/>
              <a:ext cx="2100534" cy="37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/>
                <a:t>TRASF. TECNOLOGICO</a:t>
              </a:r>
              <a:endParaRPr lang="it-IT" sz="1100" b="1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 rot="16200000">
              <a:off x="-1418" y="4647560"/>
              <a:ext cx="1206352" cy="37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REGIONALE</a:t>
              </a:r>
              <a:endParaRPr lang="it-IT" sz="11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 rot="16200000">
              <a:off x="95279" y="1938340"/>
              <a:ext cx="1012953" cy="37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GLOBALE</a:t>
              </a:r>
              <a:endParaRPr lang="it-IT" sz="11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 rot="16200000">
              <a:off x="-3694" y="3659972"/>
              <a:ext cx="1210903" cy="37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>
                  <a:solidFill>
                    <a:schemeClr val="bg1">
                      <a:lumMod val="50000"/>
                    </a:schemeClr>
                  </a:solidFill>
                </a:rPr>
                <a:t>NAZIONALE</a:t>
              </a:r>
              <a:endParaRPr lang="it-IT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 rot="16200000">
              <a:off x="71390" y="2748884"/>
              <a:ext cx="1060733" cy="37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EUROPEO</a:t>
              </a:r>
              <a:endParaRPr lang="it-IT" sz="1100" dirty="0"/>
            </a:p>
          </p:txBody>
        </p:sp>
        <p:sp>
          <p:nvSpPr>
            <p:cNvPr id="16" name="Rettangolo 15"/>
            <p:cNvSpPr/>
            <p:nvPr/>
          </p:nvSpPr>
          <p:spPr>
            <a:xfrm flipV="1">
              <a:off x="2575367" y="4561553"/>
              <a:ext cx="1192574" cy="37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7" name="Disco magnetico 16"/>
            <p:cNvSpPr/>
            <p:nvPr/>
          </p:nvSpPr>
          <p:spPr>
            <a:xfrm>
              <a:off x="1808931" y="4297332"/>
              <a:ext cx="5179569" cy="578763"/>
            </a:xfrm>
            <a:prstGeom prst="flowChartMagneticDisk">
              <a:avLst/>
            </a:pr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600" b="1" dirty="0" smtClean="0"/>
                <a:t> </a:t>
              </a:r>
              <a:r>
                <a:rPr lang="it-IT" sz="1200" b="1" dirty="0" smtClean="0"/>
                <a:t>PIATTAFORMA </a:t>
              </a:r>
              <a:r>
                <a:rPr lang="it-IT" sz="1200" b="1" dirty="0" err="1" smtClean="0"/>
                <a:t>O.I.</a:t>
              </a:r>
              <a:endParaRPr lang="it-IT" sz="1200" b="1" dirty="0"/>
            </a:p>
          </p:txBody>
        </p:sp>
        <p:sp>
          <p:nvSpPr>
            <p:cNvPr id="18" name="Elaborazione alternativa 17"/>
            <p:cNvSpPr/>
            <p:nvPr/>
          </p:nvSpPr>
          <p:spPr>
            <a:xfrm>
              <a:off x="1324672" y="2207553"/>
              <a:ext cx="1601802" cy="3175485"/>
            </a:xfrm>
            <a:prstGeom prst="flowChartAlternateProcess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334938" y="2360355"/>
              <a:ext cx="1417815" cy="39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QUESTIO</a:t>
              </a:r>
              <a:endPara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3150460" y="5447396"/>
              <a:ext cx="3759391" cy="436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bg1"/>
                  </a:solidFill>
                </a:rPr>
                <a:t>TRL (</a:t>
              </a:r>
              <a:r>
                <a:rPr lang="it-IT" sz="1400" b="1" dirty="0" err="1" smtClean="0">
                  <a:solidFill>
                    <a:schemeClr val="bg1"/>
                  </a:solidFill>
                </a:rPr>
                <a:t>Technology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 </a:t>
              </a:r>
              <a:r>
                <a:rPr lang="it-IT" sz="1400" b="1" dirty="0" err="1" smtClean="0">
                  <a:solidFill>
                    <a:schemeClr val="bg1"/>
                  </a:solidFill>
                </a:rPr>
                <a:t>Readiness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 </a:t>
              </a:r>
              <a:r>
                <a:rPr lang="it-IT" sz="1400" b="1" dirty="0" err="1" smtClean="0">
                  <a:solidFill>
                    <a:schemeClr val="bg1"/>
                  </a:solidFill>
                </a:rPr>
                <a:t>Level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1" name="Documento multiplo 20"/>
            <p:cNvSpPr/>
            <p:nvPr/>
          </p:nvSpPr>
          <p:spPr>
            <a:xfrm>
              <a:off x="1447482" y="4465321"/>
              <a:ext cx="1317943" cy="866283"/>
            </a:xfrm>
            <a:prstGeom prst="flowChartMultidocument">
              <a:avLst/>
            </a:prstGeom>
            <a:solidFill>
              <a:srgbClr val="FF6600">
                <a:alpha val="81176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00" b="1" dirty="0" smtClean="0"/>
                <a:t>QUESTIO</a:t>
              </a:r>
              <a:endParaRPr lang="it-IT" sz="1200" b="1" dirty="0"/>
            </a:p>
          </p:txBody>
        </p:sp>
        <p:sp>
          <p:nvSpPr>
            <p:cNvPr id="22" name="Disco magnetico 21"/>
            <p:cNvSpPr/>
            <p:nvPr/>
          </p:nvSpPr>
          <p:spPr>
            <a:xfrm>
              <a:off x="2765425" y="1992138"/>
              <a:ext cx="5472598" cy="504825"/>
            </a:xfrm>
            <a:prstGeom prst="flowChartMagneticDisk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smtClean="0"/>
                <a:t>BROKER / PIATTAFORME INTERNAZIONALI </a:t>
              </a:r>
              <a:r>
                <a:rPr lang="it-IT" sz="1200" b="1" dirty="0" err="1" smtClean="0"/>
                <a:t>O.I.</a:t>
              </a:r>
              <a:endParaRPr lang="it-IT" sz="1200" b="1" dirty="0"/>
            </a:p>
          </p:txBody>
        </p:sp>
        <p:sp>
          <p:nvSpPr>
            <p:cNvPr id="23" name="Disco magnetico 22"/>
            <p:cNvSpPr/>
            <p:nvPr/>
          </p:nvSpPr>
          <p:spPr>
            <a:xfrm>
              <a:off x="2630309" y="2611263"/>
              <a:ext cx="5818333" cy="444357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it-IT" b="1" dirty="0" smtClean="0"/>
                <a:t> </a:t>
              </a:r>
              <a:r>
                <a:rPr lang="it-IT" sz="1200" b="1" dirty="0" smtClean="0"/>
                <a:t>ENTERPRISE EUROPE NETWORK</a:t>
              </a:r>
              <a:endParaRPr lang="it-IT" sz="1200" b="1" dirty="0"/>
            </a:p>
          </p:txBody>
        </p:sp>
        <p:sp>
          <p:nvSpPr>
            <p:cNvPr id="24" name="Disco magnetico 23"/>
            <p:cNvSpPr/>
            <p:nvPr/>
          </p:nvSpPr>
          <p:spPr>
            <a:xfrm>
              <a:off x="2095145" y="3432887"/>
              <a:ext cx="5305425" cy="418741"/>
            </a:xfrm>
            <a:prstGeom prst="flowChartMagneticDisk">
              <a:avLst/>
            </a:prstGeom>
            <a:solidFill>
              <a:schemeClr val="bg1">
                <a:lumMod val="75000"/>
                <a:alpha val="78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it-IT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META) CLUSTER TECNOLOGICI NAZIONALI</a:t>
              </a:r>
              <a:endPara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Freccia circolare in giù 24"/>
            <p:cNvSpPr/>
            <p:nvPr/>
          </p:nvSpPr>
          <p:spPr>
            <a:xfrm flipH="1">
              <a:off x="5035550" y="1526540"/>
              <a:ext cx="527050" cy="288215"/>
            </a:xfrm>
            <a:prstGeom prst="curvedDownArrow">
              <a:avLst>
                <a:gd name="adj1" fmla="val 47676"/>
                <a:gd name="adj2" fmla="val 89808"/>
                <a:gd name="adj3" fmla="val 7474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schemeClr val="tx1"/>
                </a:solidFill>
              </a:endParaRPr>
            </a:p>
          </p:txBody>
        </p:sp>
        <p:sp>
          <p:nvSpPr>
            <p:cNvPr id="26" name="Freccia circolare in giù 25"/>
            <p:cNvSpPr/>
            <p:nvPr/>
          </p:nvSpPr>
          <p:spPr>
            <a:xfrm rot="11161942" flipH="1">
              <a:off x="4975225" y="4932361"/>
              <a:ext cx="527050" cy="288215"/>
            </a:xfrm>
            <a:prstGeom prst="curvedDownArrow">
              <a:avLst>
                <a:gd name="adj1" fmla="val 47676"/>
                <a:gd name="adj2" fmla="val 89808"/>
                <a:gd name="adj3" fmla="val 7474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991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291902" y="461675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STATO AVANZAMENTO</a:t>
            </a:r>
            <a:endParaRPr lang="it-IT" sz="2000" b="1" dirty="0"/>
          </a:p>
        </p:txBody>
      </p:sp>
      <p:sp>
        <p:nvSpPr>
          <p:cNvPr id="28" name="Rettangolo 27"/>
          <p:cNvSpPr/>
          <p:nvPr/>
        </p:nvSpPr>
        <p:spPr>
          <a:xfrm>
            <a:off x="819150" y="1525166"/>
            <a:ext cx="7286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t-IT" sz="2400" dirty="0" smtClean="0">
                <a:sym typeface="Helvetica" charset="0"/>
              </a:rPr>
              <a:t>Apertura al pubblico il 12 Gennaio 2015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400" dirty="0" smtClean="0">
                <a:sym typeface="Helvetica" charset="0"/>
              </a:rPr>
              <a:t>436 utenti registrati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400" dirty="0" smtClean="0">
                <a:sym typeface="Helvetica" charset="0"/>
              </a:rPr>
              <a:t>In fase di avvio le community tematiche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it-IT" sz="2400" dirty="0" smtClean="0">
              <a:sym typeface="Helvetica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19150" y="2788503"/>
            <a:ext cx="728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t-IT" sz="2400" dirty="0" smtClean="0">
                <a:sym typeface="Helvetica" charset="0"/>
              </a:rPr>
              <a:t>30 presentazioni a eventi e incontri pubblici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400" dirty="0" smtClean="0">
                <a:sym typeface="Helvetica" charset="0"/>
              </a:rPr>
              <a:t>45 visite in azienda</a:t>
            </a: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991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291902" y="461675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PROMOZIONE E COMUNICAZIONE</a:t>
            </a:r>
            <a:endParaRPr lang="it-IT" sz="2000" b="1" dirty="0"/>
          </a:p>
        </p:txBody>
      </p:sp>
      <p:sp>
        <p:nvSpPr>
          <p:cNvPr id="28" name="Rettangolo 27"/>
          <p:cNvSpPr/>
          <p:nvPr/>
        </p:nvSpPr>
        <p:spPr>
          <a:xfrm>
            <a:off x="819150" y="972716"/>
            <a:ext cx="728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t-IT" sz="2400" dirty="0" smtClean="0">
                <a:sym typeface="Helvetica" charset="0"/>
              </a:rPr>
              <a:t>30 presentazioni a eventi e incontri pubblici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400" dirty="0" smtClean="0">
                <a:sym typeface="Helvetica" charset="0"/>
              </a:rPr>
              <a:t>45 visite in azienda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819149" y="1848163"/>
          <a:ext cx="750951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55"/>
                <a:gridCol w="3754755"/>
              </a:tblGrid>
              <a:tr h="2076137"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it-IT" b="1" u="sng" baseline="0" dirty="0" smtClean="0"/>
                        <a:t>30 presentazioni a Eventi e incontri, fra cui:</a:t>
                      </a:r>
                    </a:p>
                    <a:p>
                      <a:pPr marL="180975" lvl="0" indent="-180975">
                        <a:buFont typeface="Arial" pitchFamily="34" charset="0"/>
                        <a:buNone/>
                      </a:pPr>
                      <a:endParaRPr lang="it-IT" sz="600" b="1" u="sng" dirty="0" smtClean="0"/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it-IT" b="0" baseline="0" dirty="0" smtClean="0"/>
                        <a:t>2 eventi di lancio (</a:t>
                      </a:r>
                      <a:r>
                        <a:rPr lang="it-IT" b="0" baseline="0" dirty="0" err="1" smtClean="0"/>
                        <a:t>Smau</a:t>
                      </a:r>
                      <a:r>
                        <a:rPr lang="it-IT" b="0" baseline="0" dirty="0" smtClean="0"/>
                        <a:t>, </a:t>
                      </a:r>
                      <a:r>
                        <a:rPr lang="it-IT" b="0" baseline="0" dirty="0" err="1" smtClean="0"/>
                        <a:t>Matching</a:t>
                      </a:r>
                      <a:r>
                        <a:rPr lang="it-IT" b="0" baseline="0" dirty="0" smtClean="0"/>
                        <a:t>)</a:t>
                      </a:r>
                      <a:r>
                        <a:rPr lang="it-IT" b="0" dirty="0" smtClean="0"/>
                        <a:t> 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it-IT" b="0" dirty="0" smtClean="0"/>
                        <a:t>8 incontri pubblici</a:t>
                      </a:r>
                      <a:r>
                        <a:rPr lang="it-IT" b="0" baseline="0" dirty="0" smtClean="0"/>
                        <a:t> organizzati dal Partenariato Economico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it-IT" b="0" baseline="0" dirty="0" smtClean="0"/>
                        <a:t>5 iniziative sul territorio (Bergamo, Pavia, Cremona, Varese, </a:t>
                      </a:r>
                      <a:r>
                        <a:rPr lang="it-IT" b="0" baseline="0" dirty="0" err="1" smtClean="0"/>
                        <a:t>Lissone</a:t>
                      </a:r>
                      <a:r>
                        <a:rPr lang="it-IT" b="0" baseline="0" dirty="0" smtClean="0"/>
                        <a:t>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>
                        <a:buFont typeface="Arial" pitchFamily="34" charset="0"/>
                        <a:buNone/>
                      </a:pPr>
                      <a:r>
                        <a:rPr lang="en-US" u="sng" dirty="0" smtClean="0"/>
                        <a:t>45 </a:t>
                      </a:r>
                      <a:r>
                        <a:rPr lang="en-US" u="sng" dirty="0" err="1" smtClean="0"/>
                        <a:t>Visite</a:t>
                      </a:r>
                      <a:r>
                        <a:rPr lang="en-US" u="sng" dirty="0" smtClean="0"/>
                        <a:t> in </a:t>
                      </a:r>
                      <a:r>
                        <a:rPr lang="en-US" u="sng" dirty="0" err="1" smtClean="0"/>
                        <a:t>azienda</a:t>
                      </a:r>
                      <a:endParaRPr lang="en-US" u="sng" dirty="0" smtClean="0"/>
                    </a:p>
                    <a:p>
                      <a:pPr marL="180975" lvl="0" indent="-180975">
                        <a:buFont typeface="Arial" pitchFamily="34" charset="0"/>
                        <a:buNone/>
                      </a:pPr>
                      <a:endParaRPr lang="en-US" u="sng" dirty="0" smtClean="0"/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it-IT" b="0" dirty="0" smtClean="0"/>
                        <a:t>Individuazione di un campione di 50 aziende  sulla base di indicatori</a:t>
                      </a:r>
                      <a:r>
                        <a:rPr lang="it-IT" b="0" baseline="0" dirty="0" smtClean="0"/>
                        <a:t> della propensione a fare innovazione aperta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it-IT" b="0" baseline="0" dirty="0" smtClean="0"/>
                        <a:t>38 visite / interviste già realizzate con il supporto di un esperto</a:t>
                      </a:r>
                      <a:endParaRPr lang="it-IT" b="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991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105635" y="448733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AVVIATA LA COLLABORAZIONE CON EEN / SIMPLER</a:t>
            </a:r>
            <a:endParaRPr lang="it-IT" sz="2000" b="1" dirty="0"/>
          </a:p>
        </p:txBody>
      </p:sp>
      <p:pic>
        <p:nvPicPr>
          <p:cNvPr id="1026" name="Picture 2" descr="http://een.ec.europa.eu/sites/default/files/pages/images/een-logo-hp-pubmic_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80960" y="1735771"/>
            <a:ext cx="557563" cy="5166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099" y="965341"/>
            <a:ext cx="5543551" cy="346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6503600" y="2545080"/>
            <a:ext cx="1950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rgbClr val="00B050"/>
                </a:solidFill>
                <a:sym typeface="Helvetica" charset="0"/>
              </a:rPr>
              <a:t>67 </a:t>
            </a:r>
            <a:r>
              <a:rPr lang="it-IT" sz="2200" dirty="0" smtClean="0">
                <a:sym typeface="Helvetica" charset="0"/>
              </a:rPr>
              <a:t>proposte di collaborazione attive</a:t>
            </a:r>
          </a:p>
        </p:txBody>
      </p:sp>
      <p:pic>
        <p:nvPicPr>
          <p:cNvPr id="1029" name="Picture 5" descr="Simple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92861" y="1669653"/>
            <a:ext cx="1218565" cy="582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69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232651" y="429965"/>
            <a:ext cx="598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LA PIATTAFORMA REGIONALE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OPEN INNOVATION</a:t>
            </a:r>
            <a:endParaRPr lang="it-I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787" y="1830917"/>
            <a:ext cx="3354747" cy="209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24237" y="953900"/>
            <a:ext cx="2207909" cy="170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3093" y="960079"/>
            <a:ext cx="3848124" cy="240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25049" y="2392323"/>
            <a:ext cx="2455235" cy="153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>
          <a:xfrm>
            <a:off x="381001" y="4151055"/>
            <a:ext cx="81629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algn="ctr"/>
            <a:r>
              <a:rPr lang="it-IT" sz="1650" b="1" dirty="0" smtClean="0"/>
              <a:t>www.openinnovation.regione.lombardia.it  </a:t>
            </a:r>
            <a:r>
              <a:rPr lang="it-IT" sz="1650" dirty="0" smtClean="0"/>
              <a:t> -   </a:t>
            </a:r>
            <a:r>
              <a:rPr lang="it-IT" sz="1650" b="1" dirty="0" smtClean="0">
                <a:solidFill>
                  <a:srgbClr val="00B050"/>
                </a:solidFill>
                <a:sym typeface="Helvetica" charset="0"/>
              </a:rPr>
              <a:t>openinnovation@regione.lombardia.it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32712" y="953900"/>
            <a:ext cx="1809100" cy="143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991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105635" y="448733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MISURA 1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SUPPORTO – AZIENDE</a:t>
            </a:r>
            <a:endParaRPr lang="it-IT" sz="2000" b="1" dirty="0"/>
          </a:p>
        </p:txBody>
      </p:sp>
      <p:sp>
        <p:nvSpPr>
          <p:cNvPr id="28" name="Rettangolo 27"/>
          <p:cNvSpPr/>
          <p:nvPr/>
        </p:nvSpPr>
        <p:spPr>
          <a:xfrm>
            <a:off x="800100" y="971550"/>
            <a:ext cx="75153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it-IT" sz="1600" dirty="0" smtClean="0">
                <a:sym typeface="Helvetica" charset="0"/>
              </a:rPr>
              <a:t>Misura rivolta a supportare </a:t>
            </a:r>
            <a:r>
              <a:rPr lang="it-IT" sz="1600" dirty="0" smtClean="0"/>
              <a:t>progetti di piattaforme / reti/</a:t>
            </a:r>
          </a:p>
          <a:p>
            <a:pPr marL="285750" indent="-285750"/>
            <a:r>
              <a:rPr lang="it-IT" sz="1600" dirty="0" smtClean="0"/>
              <a:t>broker di Open Innovation per reperire soluzioni e competenze, contribuendo ai </a:t>
            </a:r>
            <a:r>
              <a:rPr lang="it-IT" sz="1600" b="1" dirty="0" smtClean="0">
                <a:solidFill>
                  <a:srgbClr val="00B050"/>
                </a:solidFill>
                <a:sym typeface="Helvetica" charset="0"/>
              </a:rPr>
              <a:t>costi</a:t>
            </a:r>
          </a:p>
          <a:p>
            <a:pPr marL="285750" indent="-285750"/>
            <a:r>
              <a:rPr lang="it-IT" sz="1600" b="1" dirty="0" smtClean="0">
                <a:solidFill>
                  <a:srgbClr val="00B050"/>
                </a:solidFill>
                <a:sym typeface="Helvetica" charset="0"/>
              </a:rPr>
              <a:t>per la definizione della domanda, l’accesso al servizio di intermediazione e la</a:t>
            </a:r>
          </a:p>
          <a:p>
            <a:pPr marL="285750" indent="-285750"/>
            <a:r>
              <a:rPr lang="it-IT" sz="1600" b="1" dirty="0" smtClean="0">
                <a:solidFill>
                  <a:srgbClr val="00B050"/>
                </a:solidFill>
                <a:sym typeface="Helvetica" charset="0"/>
              </a:rPr>
              <a:t>valutazione dei riscontri ricevuti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Beneficiari: </a:t>
            </a:r>
            <a:r>
              <a:rPr lang="it-IT" sz="1600" b="1" dirty="0" smtClean="0"/>
              <a:t>MPMI </a:t>
            </a:r>
            <a:r>
              <a:rPr lang="it-IT" sz="1600" dirty="0" smtClean="0"/>
              <a:t>definite ai sensi del Reg. 651/2014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Costi ammissibili: </a:t>
            </a:r>
            <a:r>
              <a:rPr lang="it-IT" sz="1600" b="1" dirty="0" smtClean="0"/>
              <a:t>costi per l’acquisizione di servizi e/o di consulenza </a:t>
            </a:r>
            <a:r>
              <a:rPr lang="it-IT" sz="1600" dirty="0" smtClean="0"/>
              <a:t>prestati da soggetti esterni all’impresa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Agevolazione: concessa nella forma di </a:t>
            </a:r>
            <a:r>
              <a:rPr lang="it-IT" sz="1600" b="1" dirty="0" smtClean="0"/>
              <a:t>contributo diretto con un’intensità fino  al 50% delle spese ammissibili e con un massimale di euro 20.000,00</a:t>
            </a:r>
            <a:r>
              <a:rPr lang="it-IT" sz="1600" dirty="0" smtClean="0"/>
              <a:t>, ai sensi degli artt. da 1 a 12, nonché dell’art.18 “Aiuti alle PMI per servizi di consulenza” del Regolamento UE n. 651/2014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Dotazione finanziaria: </a:t>
            </a:r>
            <a:r>
              <a:rPr lang="it-IT" sz="1600" b="1" dirty="0" smtClean="0"/>
              <a:t>1 Milione di euro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Misura valutativa a sportello, </a:t>
            </a:r>
            <a:r>
              <a:rPr lang="it-IT" sz="1600" b="1" dirty="0" smtClean="0"/>
              <a:t>chiusura sportello 15/06/2015, 61 proposte ricevute</a:t>
            </a:r>
            <a:r>
              <a:rPr lang="it-IT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sym typeface="Helvetica" charset="0"/>
              </a:rPr>
              <a:t>Ulteriori informazioni, bando e FAQ: </a:t>
            </a:r>
            <a:r>
              <a:rPr lang="it-IT" sz="1600" dirty="0" err="1" smtClean="0">
                <a:hlinkClick r:id="rId3"/>
              </a:rPr>
              <a:t>goo.gl</a:t>
            </a:r>
            <a:r>
              <a:rPr lang="it-IT" sz="1600" dirty="0" smtClean="0">
                <a:hlinkClick r:id="rId3"/>
              </a:rPr>
              <a:t>/Dqh4Mc</a:t>
            </a:r>
            <a:endParaRPr lang="it-IT" sz="1600" dirty="0" smtClean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991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105635" y="448733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MISURA 2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SUPPORTO - COMMUNITY</a:t>
            </a:r>
            <a:endParaRPr lang="it-IT" sz="2000" b="1" dirty="0"/>
          </a:p>
        </p:txBody>
      </p:sp>
      <p:sp>
        <p:nvSpPr>
          <p:cNvPr id="28" name="Rettangolo 27"/>
          <p:cNvSpPr/>
          <p:nvPr/>
        </p:nvSpPr>
        <p:spPr>
          <a:xfrm>
            <a:off x="800100" y="1043940"/>
            <a:ext cx="75153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it-IT" sz="1600" dirty="0" smtClean="0">
                <a:sym typeface="Helvetica" charset="0"/>
              </a:rPr>
              <a:t>Misura per </a:t>
            </a:r>
            <a:r>
              <a:rPr lang="it-IT" sz="1600" dirty="0" smtClean="0"/>
              <a:t>supportare l'individuazione, l'aggregazione di competenze e </a:t>
            </a:r>
            <a:r>
              <a:rPr lang="it-IT" sz="1600" b="1" dirty="0" smtClean="0">
                <a:solidFill>
                  <a:srgbClr val="00B050"/>
                </a:solidFill>
                <a:sym typeface="Helvetica" charset="0"/>
              </a:rPr>
              <a:t>l'animazione di</a:t>
            </a:r>
          </a:p>
          <a:p>
            <a:r>
              <a:rPr lang="it-IT" sz="1600" b="1" dirty="0" smtClean="0">
                <a:solidFill>
                  <a:srgbClr val="00B050"/>
                </a:solidFill>
                <a:sym typeface="Helvetica" charset="0"/>
              </a:rPr>
              <a:t>community </a:t>
            </a:r>
            <a:r>
              <a:rPr lang="it-IT" sz="1600" dirty="0" smtClean="0"/>
              <a:t>intorno alle </a:t>
            </a:r>
            <a:r>
              <a:rPr lang="it-IT" sz="1600" b="1" dirty="0" smtClean="0">
                <a:solidFill>
                  <a:srgbClr val="00B050"/>
                </a:solidFill>
                <a:sym typeface="Helvetica" charset="0"/>
              </a:rPr>
              <a:t>48 macro-tematiche</a:t>
            </a:r>
            <a:r>
              <a:rPr lang="it-IT" sz="1600" dirty="0" smtClean="0"/>
              <a:t> della </a:t>
            </a:r>
            <a:r>
              <a:rPr lang="it-IT" sz="1600" b="1" dirty="0" smtClean="0">
                <a:solidFill>
                  <a:srgbClr val="00B050"/>
                </a:solidFill>
                <a:sym typeface="Helvetica" charset="0"/>
              </a:rPr>
              <a:t>strategia di specializzazione regionale</a:t>
            </a:r>
            <a:r>
              <a:rPr lang="it-IT" sz="1600" dirty="0" smtClean="0"/>
              <a:t>, con lo scopo di fare emergere e avviare </a:t>
            </a:r>
            <a:r>
              <a:rPr lang="it-IT" sz="1600" b="1" dirty="0" smtClean="0">
                <a:solidFill>
                  <a:srgbClr val="00B050"/>
                </a:solidFill>
                <a:sym typeface="Helvetica" charset="0"/>
              </a:rPr>
              <a:t>idee progettuali </a:t>
            </a:r>
            <a:r>
              <a:rPr lang="it-IT" sz="1600" dirty="0" smtClean="0"/>
              <a:t>condivise.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Beneficiari: </a:t>
            </a:r>
            <a:r>
              <a:rPr lang="it-IT" sz="1600" b="1" dirty="0" smtClean="0"/>
              <a:t>MPMI </a:t>
            </a:r>
            <a:r>
              <a:rPr lang="it-IT" sz="1600" dirty="0" smtClean="0"/>
              <a:t>definite ai sensi del Reg. 651/2014 </a:t>
            </a:r>
            <a:r>
              <a:rPr lang="it-IT" sz="1600" b="1" dirty="0" smtClean="0"/>
              <a:t>e organismi di ricerca </a:t>
            </a:r>
            <a:endParaRPr lang="it-IT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Costi ammissibili: </a:t>
            </a:r>
            <a:r>
              <a:rPr lang="it-IT" sz="1600" b="1" dirty="0" smtClean="0"/>
              <a:t>Spese di personale </a:t>
            </a:r>
            <a:r>
              <a:rPr lang="it-IT" sz="1600" dirty="0" smtClean="0"/>
              <a:t>dedicato alla gestione della community e     </a:t>
            </a:r>
            <a:r>
              <a:rPr lang="it-IT" sz="1600" b="1" dirty="0" smtClean="0"/>
              <a:t>spese di consulenza </a:t>
            </a:r>
            <a:r>
              <a:rPr lang="it-IT" sz="1600" dirty="0" smtClean="0"/>
              <a:t>per acquisizione di competenze necessarie alla creazione/gestione della community prestati da soggetti esterni al beneficiario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Agevolazione: concessa nella forma di </a:t>
            </a:r>
            <a:r>
              <a:rPr lang="it-IT" sz="1600" b="1" dirty="0" smtClean="0"/>
              <a:t>contributo diretto con un’intensità fino  al 50% delle spese ammissibili, nel limite di euro 12.500,00</a:t>
            </a:r>
            <a:r>
              <a:rPr lang="it-IT" sz="1600" dirty="0" smtClean="0"/>
              <a:t>, ai sensi del Reg. (UE) n. 1407/2013 della Commissione del 18 dicembre 2013 (disciplina aiuti «de </a:t>
            </a:r>
            <a:r>
              <a:rPr lang="it-IT" sz="1600" dirty="0" err="1" smtClean="0"/>
              <a:t>minimis</a:t>
            </a:r>
            <a:r>
              <a:rPr lang="it-IT" sz="1600" dirty="0" smtClean="0"/>
              <a:t>»)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Dotazione finanziaria: </a:t>
            </a:r>
            <a:r>
              <a:rPr lang="it-IT" sz="1600" b="1" dirty="0" smtClean="0"/>
              <a:t>1 Milione di euro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Misura valutativa a sportello, </a:t>
            </a:r>
            <a:r>
              <a:rPr lang="it-IT" sz="1600" b="1" dirty="0" smtClean="0"/>
              <a:t>chiusura sportello 30/06/2015</a:t>
            </a:r>
            <a:endParaRPr lang="it-IT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sym typeface="Helvetica" charset="0"/>
              </a:rPr>
              <a:t>Ulteriori informazioni, bando e FAQ: </a:t>
            </a:r>
            <a:r>
              <a:rPr lang="it-IT" sz="1600" dirty="0" err="1" smtClean="0">
                <a:hlinkClick r:id="rId3"/>
              </a:rPr>
              <a:t>goo.gl</a:t>
            </a:r>
            <a:r>
              <a:rPr lang="it-IT" sz="1600" dirty="0" smtClean="0">
                <a:hlinkClick r:id="rId3"/>
              </a:rPr>
              <a:t>/02VU0Z</a:t>
            </a:r>
            <a:endParaRPr lang="it-IT" sz="1600" dirty="0" smtClean="0">
              <a:sym typeface="Helvetica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600" dirty="0" smtClean="0"/>
          </a:p>
          <a:p>
            <a:pPr marL="285750" indent="-285750"/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620" y="762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164170" y="440267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LO SCENARIO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RIFERIMENTO</a:t>
            </a:r>
            <a:endParaRPr lang="it-IT" sz="2000" b="1" dirty="0"/>
          </a:p>
        </p:txBody>
      </p:sp>
      <p:sp>
        <p:nvSpPr>
          <p:cNvPr id="17410" name="AutoShape 2" descr="data:image/png;base64,iVBORw0KGgoAAAANSUhEUgAAA8AAAAJYCAYAAACtlI8BAAAgAElEQVR4Xuy9C7gdR3UmWr3P0dMW4mUhKYzH4MjMHb4PYwnLkq0gJjDo4ZD4WNIELtIYy+ICgw3E10AUbHJmePgFIR7sGK4fYNmJ5gZkKQ7xkcxlIPFDkiFGhthcjDNXJgQbxQFjjKRzdPbuW7336b2ru+ux1qrqvXvvs8795sZoV61a9Vd1d/21XpHgP0aAEWAEGAFGgBFgBBgBRoARYAQYAUZgGiAQTYM58hQZAUaAEWAEGAFGgBFgBBgBRoARYAQYAcEEmDcBI8AIMAKMACPACDACjAAjwAgwAozAtECACfC0WGaeJCPACDACjAAjwAgwAowAI8AIMAKMABNg3gOMACPACDACjAAjwAgwAowAI8AIMALTAgEmwNNimXmSjAAjwAgwAowAI8AIMAKMACPACDACTIB5DzACjAAjwAgwAowAI8AIMAKMACPACEwLBJgAT4tl5kkyAowAI8AIMAKMACPACDACjAAjwAgwAZ5Ge+CRH936kJzuymTKsRD3LVuybc00mj5PlRFgBBgBRoARYAQYAUaAEWAEpjkCTIAHfAM88sQt75Bk944oimYYpvr40iXbXjvgMPD0GAFGgBFgBBgBRoARYAQYAUaAEeA6wIO6Bx47ctPJ48/N+r5c4dNcc4zjeHI4GjrnzCVbH3G15d8ZAUaAEWAEGAFGgBFgBBgBRoAR6FcE2ALcryvn0Btg+c1JiI+IoWj50ldve2pAIeFpMQKMACPACDACjAAjwAgwAozANEeACfAAbwA15hcyTY4LhqDEbRgBRoARYAQYAUaAEWAEGAFGoF8RYALcrysH0PvRJ3csmIzHD0cimgNoLpvEjSiOLj/rjG03wNpzK0aAEWAEGAFGgBFgBBgBRoAR6AYCTz9840MyvLGZ0Bb1F8ePL1p+Gef8mQKNCTBq91SrsT7ON0tiH3ni1p3yQXk7QnNOioUAi5syAowAI8AIMAKMACPACDAC3UCACXAYlJkAh8Gx61IAxLZJZHVW4NTVWW8hZitw1xeTB2QEGAFGgBFgBBgBRoARYAQcCDABDrNFmACHwbFrUnDJrVqJreJ6fLF0g/5jqWTGumtykeZY4K4tJw/ECDACjAAjwAgwAowAI8AIgBBgAgyCydmICbATouo0AFh9NcrqLbr2+GDOCF2dVWdNGAFGgBFgBBgBRoARYATKROCZR29e0BifPBxF0Lw5U9rE4kg8LJYvXnppoYpKGTKZAIfZBUyAw+BYupS//9Eto1NWXNJYqlXXlR2a6wKTIOZOjAAjwAgwAowAI8AIMAJ9iEAZZLUMmUyAw2wuJsBhcCxVij7ZVXlDMgEuD1uWzAgwAowAI8AIMAKMACNQLQTKIKtlyGQCHGbfMAEOg2OpUvDljHzVYRdoXwS5PyPACDACjAAjwAgwAoxAfyBQBlktQ2Z/oFl9LZkAV3+NBIQA66y2VMsxJ8Hqg03BKjICJSEgn//a3WvX3yPLp52fHyKOG9s37t17TUlDs1hGgBFgBBgBRqAnCJRBVsuQ2RNwBnBQJsB9sqjWuN0o/sLS33z3+9SpuOJ8zdNm62+fbAlWkxEIhsB3li2b8dQpCw6LKFoMESpJ8kStUV9+4b59j0LacxtGgBFgBEIgYCYUScJPcfnC5ZfdEGIcqAxVn1jE9y0++7I10L5pu6e//flR0arUYf+L48cXLb/sta5mmN9tY1Pngxkf0vaZb9/0DqnLHbLtDFt7X33LIKtlyIRgxm3cCDABdmNUiRbGJFg58uuXLKtIfpOyS/LF/NGlZ2x7fSWAYCUYAUYgGAK71649rS6iQzLr5XyKUEmED84V8er1Y2PjlP7chxFgBAYfgae/feNOOcu3Y2eqEhooCRLCTYRp+mTlHnnsppPrv46/Lz1lTkvnhSFgYNJrAs2SeRiCM2r8HPFG9W2DgyPvpDHUiRMuC8ogq2XI5BhgyA53t2EC7MaoEi1M7sypuzKuPnBxSnm356zbtb6UUiWAYSUYAUYAjYDNzRktTIijc0S8SJLg5wl9uQsjwAgMOAI0wpmAEn9h0dmXvY/S30ZGKfJUYm0iNRACDCfywE1BIMKk+cfx5HAtOueUN1z6CLE/yHrtTXzzsDmIsO4iA4i8pVnjGyKuna5ejvjKVPcWE2BfNFv9mQCHwbErUqgxvTbldLHDBvfpx5cu2RbU9aYroPEgjAAjkEHg7rVrV8VR7f7AsEx7EjyyaceqKI7uj+No++5dmzlOOvAGY3H9iwCJMDWnG39BHlNfLP8DbT1uodUi0HnkSPpMEcD6jKGfmGrFuggwaVzwsuvnWpw70N1aN67EoCZqqxsi/nM0uQNYZMnEzoWRQt7zTZkAu8Ab3N+ZAPfh2gYjwlj3aU2scR/CxyozAtMWga+uW7dV1hO/rQwAprc79GhtZOPp98gPajtxWCMWI3t2bdlTBtYskxHoJwSoxE8Syu/K99VZ5LkaiA9JnylZkw1xoyR/K7X80BIDTBoTPXE7CS6H7AGVdBDg0shvWz29a3w5mLAFGLgretqMCXBP4acNHoAAZ6y5cPdpTpBFWzHuxQj0HoGvrl13vYz1vaJMTeJY3LVx771byhyjirJHNty1NYrizMUCE+AqrhTr1AsEukP+TDMrkkKSPtLVWBLfJBHTh40jGQhwcLde4yLa45+Du19jNpOFAJPWAzN22lZzIcIEmALkYPRhAtyH6wgpi6SfVpbAUog0l0jqww3DKk97BMq0/ObBlVabkY1jY9PG8rls2RdnnPqquYflx7STQTuODx47+vLVs09+9uyWW7S4a/euLdPuYmDaP3gMQBOBrhEcHd4a4kXRR559nhWxGI8i8RsYAkxOgkTdO5aYYMq8qWoU+hkIcPfxySbjYgIcbIX7ThAT4L5bspbCuGzPxSRW1DJJupjhPoWQ1WYEpgUCJcX82rCbVvHAIxvulJZ1oVrWJ+K6WP7jHx99PE+MOT54WjxyPMkcAlUjXmXpo4sBLmss2yYzxSKX72Zs0cpAgLuPjzubt/8DzC7Q/hiWL4EJcPkYlzIC1Hqbt9jiiLP2OvWIGIqWL331tqdKmRgLZQQYgWAIYOv7yoGPRnXx+/GQ+GsfJaaLK/QFF+w8rTY8eUhi1S4jlVp7dW7RU5g2CfLu3Vu4hrLPJuO+fYMAmeRkMg8TkzdpLKJkfRyI54kn1bqYyfhLKSGlmTNVl2TKZWUgpurkrY9Cxqk62LcCE+B+eDkxAe6HVTLo6IjdzcT50t2m84NzHHAfbxlWfZohgHF9juPG9o179zazFxOIcwZZefE2UWvUl1+4b98Ak7xi4ivpIXP0+NHaolmzhl6aJ8aFN+lU27GxzVw+apo9l9NtulTCmakD/OjNC0zZl6149pAA02JusxbKEDISfMiuxrm4WXI8s8YCTJpbTp8QMtL9Q8dIHImHxfLFSy8tGIbKkEm25AMycU+ndxMT4D5f7bwrc95FGWopxsPARBiPGfdgBLqHALbWbz5219d1erpkhVZdoFMXZ41btHHhOT64e88Ej9QbBKgEWC1jRLbUaRIf0fWx45e3AJPIYp7gEYl/XpdQRIxEOJtm5GzsbfJPpHUIgo8+WVgojNRdUoZMJsBh3mNMgMPg2DMpHcuumCWTrVx+1hnbbkiVeeSJW3fKrIXE+nlSilL2SC+LSXDPFp4HZgQcCOxeu/a0uogOyczPbfdcWxcdYfXNHD1dEmK1EmHNufv4r1++MU18hd2gnDUaixi37xcESESnOblOBuf+JMA37pSTwJ3BchZrOoHKEk66nKx1MygBfvjGh0wlpcw3hjl9iBcEuhrRoTBiAtwfbyYmwP2xTigt/eN8RcZ92mZF5qzQqKXhxoxA1xCgWHDzhBVLojWTm1YJsYQoukUjF5zjg5GAcfPqIzBtCXAAgkcn/oGIYs5yWzUCTMVHlyiMCXD13yUhNWQCHBLNHsvyjfPVZXh2k2m2Avd42Xl4RkCLACb+NxWgtQKvW7c1ElGmxi0GcjW2GNOvn9taEmDBpjVVRmlsbP04rAO3YgSqiwCNAAfK1tsjF2gqMZMZpzLxpKHk0MldzpL87ZveIcljUg95BmrH5Yh0qHnR5RRdsukYcQwwai9UpDET4IoshI8a/nG+xTJJcDJd7OszF+7LCDACYRCgEOBk5LwVmBNiUdfD2xosw+a4fjAVfe5XHQSYACPWggmwHayS8EkGZQKM2KcD0JQJcJ8vom+cr86FGVcjmAlwn28hVr+iCDjcj52uxVQCLOEoyKa4U6ewThcLcNvqm7PetuKD5x6WH9vF1K3G8cFU5LhfFRBgAoxYhZIIHp3clWMBputTjoWcCTBijw5IUybAfbyQbvdk6+Qycb5JSxqZZhfoPt5CrHoFEcBYXG31dkOQVp8Y4OlSCzjdQvnMz2lG6Pbvm3askokK76duubTEEpdNoiLI/XqFwGASYH0m4RTj3hO8eHK4Fp1zyhsufcSP3DEBdj43mlJbofeBqgNngXauCKgBE2AQTNVthLPWJpno5UsxGjrnzCVbmy/FFvG9RcZ0iDtktlhcTIfsy0mwqrs3WLP+Q4BCWk0WVgyRDoyU0zodeLxKiDPE/RaSWmFKJGknxvHBlVhvVgKOwGARYDvxDU18PGJcB5MAw7edvaUmNjzUpYU6cBkymQCH2QRMgMPg2DMpGPKaJ6vwOF/99Jj89mzZeeABRIBCflMYdOWGsHWAQ0Dq0mOQ3aFHLBbeovU2RHxwtH33rs3XhFg3lsEIlInAgBHgLyw6+7L3ufAKRXyYALuQJv7OBJgI3OB0YwI8AGsJdF3OuDxjLcdZmDjudwC2DU+hQgj4Wmsl2Z2oNerLL9y371F1Wj6kGgOPidhq4pAHzjqcEF/REPtEIz5VDNW+Z4r11SW0uuCCnafVhicPSaxBtZrVNeG4YMwO5ba9RGBgCLDF1TWPLxPgHCL5ckrk+r2BdjIT4EBA9q8YJsD9u3Ztzc2W3PhILKKH5CJfIJ2VGzL+7HJ5UF4hC4/jCrMrGLHVdwA2DE+hcgh8de2662UIwhU+iulKGPkSa5c+ujGTPjbiPUhW4EKCq1g8JN+v52pws9b3tVmPtWvAbtCurcm/VwiBwSHAxdI5JpiZADMBThAItQ9UNNkFOszLjQlwGBx7LkVNiJXG+Q7PP/bE+HOzvi8PZKf5K8jJrvwxZAmMQAuBhJgeXrDg+o1jYx8KSVJ1Lsge2aBty6W15ELmYrJW9+PeANf7BRJWYHywlUz3I46s82AjMCgEWL5f71t89mVrIKsViviwCzQEbUIbtgATQBusLkyAB2Q927WAa/Hepb/57mZ8im+MbwsadncekC3C06gAAmpcbkoERRTNi6MaOTtwbloFYgohpRhodCQ76Y+xYg9ChmiU+zKQACc4usomcW1gzG7ltlVAYFAIsDwPgeJ/E8yZAOd2HrtAz0E9ixZ3e7YAo5A0NmYCHAbHSkrxJsBR/IWUTKsTtMUPs4t0JbcCK1UBBHSW2ITMiCj+ZiSi20KpqCOXIazAJtJKkT0IVmCgtTZdVrTVVkewuRRSqKeE5XQTASbACLSD1QEe0DJICCitTdkCHArJvpXDBLhvlw6mODHZVaFGcDIaXBa7S8NWh1tNBwRstXQTIiitCndIAvzuUFjoyKWvFbiMJFv9bAVGx+y2FhdNgpNOqpt1vrZwqD3DchiBMhFgAoxAlwmwHSxEIjIE6s2moaz26rhlyGQLMHZl9e2ZAIfBsbJS1Nhgt5J64oqTkY7CJNiNN7cYZAR8SacPNrrkVL4ZoXWE1bPUUp9mhPYrYUR1Yb5w453bjv36ZXeOja0f99kb3JcR6DYCTIARiDMBZgKcIMAu0IiHhtaUCTANt77q5bbc6uN8MTWGdYCwO3RfbRNWNiACmHhYddiUuC44cqTx1CkLDsv44MVUtfKxup5ktamGLv7XZuF26W6KJ3b1q8Lv4ARYBmXZmluFVWQduoEAE2AEykyAmQAzAUY8MPSmTIDp2PVVTyMJ1sT5thNqeWeP5gRafbVJWFlvBDytrBmLqKcsSVbFwbkiXr1+bKxtMfQhq61vclFm8u9kwi9joDfuvXeLN/A9E+BnDZZqk9yiezZdHpgRICDABBgBGhNgNAEmuRlzDDBiUw5mUybAg7mu5Fk98sStO33qBGsG1sYTkxXkjoxARRGgJIPKTaXgEkwllqlcXc3dMmRS3b37OQ5YXTtX5mbnlkVkiXbK4gaMQMUQYAKMWJDKEWBxJB4WyxcvvfSpZBbPfPumd0jPnTvkf85AzErenmZrKJNIazKgxjWYJIsJMGr5BrExE+BBXFXCnHzdneVb6UgU1a5sNBo3RVGkvBjZCkxYDu7ShwhQSaA61bxLcACZZZRF0sbuUi4ATBblPlz+psrE5Fjt6VLjg/sVL9Z7eiDABBixzsEIcI64Pnrzgsb45GF5PvMqx/P0tz8/KkT0x4gZtZoyAfbCXcWbk2Chd5+2AxPgMDj2tRQfq68syzE5HA2dc+aSrY8kIOhkcSxwX28PVh6BQBluy94yNW7GFLKaIeoamZQY436zABtLH+UsuMgSSYUd1ojFyJ5dW/Ygth43ZQQqiwATYMTSVI4AZ8sp0daSCbDvxQMTYMQzBGzKBBgI1KA2o2V4bl7nNaI4uvysM7bdkGJjkcVu0IO6gXheGQQoJDAPYejkVboSRr56hiqL1C8EWFeTV7f1sxZcv/hgrvlbzsvlp/su/HoUibeo0qM4/tTCNbuvLGdElkojTckZQ1y+cPllzTPGkcduOrn+6/j7MkTrNBSiGldXmj7Nc88XFp192fsg45PccptDZC239HkHktOcbGveZF2aIqrmAp3FJ1Ex1Jqp+6MMmWwBhjyB7jZMgN0YDWyLR5/csWAyHj8sa5DiXDPaiLRKHc06efxfx5+bZfkwcUmkgd1EPLECAmUkmipDprdlWZMQC+uyrYtRrtqWorg1qxmeoeRZN2+2BIfZDUe+uenk+on6M1LaSWaJ8aSox0sWrdtzOMyoLCVFgEY4+5sAk8liSQQ4WQsycQqxlXMEOBQ+ZOIaKpZYc2nBBDjEhilfBhPg8jGu7Ag+rs/ISbEFGAkYN+9vBLwTTYl4ZOPYWMYFdhBlVr0Mkg95lTs4k+EZTaQ5MVaQl4DO4msSLD0b/vmkxtDr5q/9ys+DDM5CmggwAUZshGAEOGtxpa8DQndbUybAOEMT1wEOtPHMYpgAlw5xdQdw1wdu6Z7G+Ypo+CcUizHHAFd3D7Bm5SCAtYRqtOhK8ipfy7LUO6Mn0rVam0yrnBWhSPVzYW6PSIsP5vJIlCVT+sSPbZr59E8mvydj716DEhWLry5ac/cmVB9ubEWARoCbp4+2yzHdYpiNYfUjgnAXaLq+gVyXc4QzmTc5g3OI/a3Rh2SR1lluKZmp2QIcYlX7WgYT4L5ePrry4Fq/uTrBpJhhTa1huubckxEoHwEbgTXFv+a18k801di+ce/ea1S5lZSpuEJjrNRVd39GW2wd21KND3aVTeJs0H7POJn8NjmXaERRY/PCt+7Z6acF904RmI4EuEm0H77xIRmzvBK1EwJZgKV3zX2Lz75sjTo2mZSjJmBoXDkCXLSQlxGvW4ZM0r5qvtuKcw6xtP0qgwlwv66cp94uAmyy2rr6FdXi+F/PpeLuXUKAYrW1JXFCWkMLs9QRbYqOquAyZBKXpy+tv3K9kzrpL5IfzvOJ885YdnUu1pz8yo3sM/dd8ME5jRl3mlyVMW7PutHYFdq9BpgWvSXAxWRHIfSBzJ80Ti5pF5lAGRJ29cwKrCPA374xuWR6OwTLdhttUjN8aSbdBQEZa4u7chkymQCjdoyxMRPgMDj2pRSdC3S+rFE6sVbb+PQk6ZWYjM+VB4Q7svV+NdQ3VyKpLeuJW94h68h9dOkZ217fl8Cx0gOFgK8bsM0i7J1oSlNuqIoysRuiH2N/s8TUzz1aTZKVYDey4a6tURTflvx3/jcstoPc/un7Rt4vvx03JnM0ZW6W5PjNjbh2r8z0PDN3+dOM7x2fJSbcCbHM8gcZ37LmRiKCybOgWDFDEgmqPpgs0AmWtJq52eRfNMKalZFfV5pezZfTZE3UVjdE/OeEbNyPL1p+2WtVXULNDb+eenzoe6zoZp/OswyZTIDDvKmYAIfBsS+lGNyZMwmrCm2m3Jld8cM6Ip3NOl0so9SXILLSfYuAr4U2P3EdqQsxRuiySE2SVUKSLehGqLrrc56QZkhUHG3fvWtz2y3d5cpsw0RHdC/ceOe2Y79+2Z1jY+vHoXhOh3a6LM4mK60kyTdL+vreIi6dLM8mkpztw1mhQ+0tPEGZGlmx9nmQtgLxIuuDKIOUzMCD/LR1JulqsUhSiVl6GUF2o9ZYgEPIIpFoAz5kfZplQTslu9TnpgyZTIDDvJmYAIfBsS+lGMsgSZIro6BeLG/4Cq4pKbGtx/XXmK3ARbdnA2Hm7NB9uXP6X2lfK6oJAR2xDGBhPjhXxKvXj421SVEZMn3dqyG7oh/Ib4sA33m9tCBeoZuTzkWZGi/MZY7cu8bqziwTVklT8LNSyra0hJGrfZrgCuQmzQmx3AsEaEEicQC5oCahXG+bg8GTYKW6kckKaHLGLxG4XnEiwa5jds5kQmeIP+3N3tCvI3lu+WVQLm7KkEneUxwDnFkpJsBeL5n+7+yy5GoPgELct2zJtjXFMkpFq64zaRYnyOr/TdSFGdy9bt3q2UIcUEkgdVhMoibCGNrYVt8xdcSxDJllXQw0j44aqzMB3650sRHgtgKaMkWgfsoMONmVeTlhVloVzFb2ZjuxRVqBp0lCLFdJRN9KDr0hOa29oYv1pOtDIMDfxsener3kANZfH/lkQmcgX2R51Ek48CGTS1WfXJxyaJlkeUyAmQBTn5tB7Ge0Alsn2yK6tdrMnWlZpPwH8hEZ5wuJE5afpyNJXPHSV297ahDx5Tn5IaBaOkMQKF/SCJmN3PcFi20A62pXyiIl8/PNNK3BqOIJr4oaqzG5rjUvujLD44M54ZUdXZCVNhUxRVZjEb1R7wI9RYji+JHFa3Yv07lV67SRa9Rs79oH/fY7/BvdmRmVCNMJpy+qetdUuj54ApzMgExY0NO3x/6ixWk6UN26dRcRqXiSGzNpMm58yK72NgIc4hJEDQegZBdP9GMCzASY9NwMcCfX7a9h6k335Ud+dNvviqH40ZTA4rNEJze0LYvyAEPMU0MioCOMOmKJEVsCsTMOr7XYrlu3NRJRM9ER5U+Xcdp3TiaXZF+5HU4Sj2wcG9tDmW8v++iyMzv0KdTtBcrger8WYKEktb3fJFmtRfFHdEmw2sMAibKqlinhVi/3KHVsCvHNjYUOXaIRzljmWorulaFYv0OdqzxcHImHxfLFSy/NXLDT9GkyCJRrcao3lTTi523Wj65DViZVjo0AJ/OkrwkGJff6BbFI5yzAoWWSL1SYAGc2C7tAY56dAW6LdYXWJbnCylAOLZPD0dA5Zy7Z+sgAQ8xTAyJgs9JSY0jLdO01TKtg9fRNiKXLNl2GzHQ+PnHG1HUCbpGuNMO6MzePx3F89PjR2qKxsc3Pp0o64oOZADtW05zUqtNRTYhlrQE8RX5lzyNWkpzTaRDKIlEupy1LgyLBNHLTstbFUbRC6oErldNWXE94aPrQCXDSs3wrp53chSKu9Hm4yWcQ66tx07rHD3ZhoSnVRMW/s5U7maaZAIc5AjABDoPjQEgBE9hc3K4zzteFDscBuxCaFr8DrY5od1qC+/HRqFE/txHV/laW+ppPBV9nsfUl4joruLdMTakldc4I+dq1GRWiNrxq5T2SHP7HOGos//gDDz9KxTRUv5SUqjG4iduzEI3PpwTWL8OzuGv3ri1bOvrq3aLZBdq+opg4YNVKq5ZL6hwgWzHCWKtyvn+oPdhNOd7faJ2yiO82jXB23FUp/W0WR4q8FgRwEqWDLIglMC9YQ7bCjt1ZBz/9Ydh5E8XC5N1uz2HxSraJviySF37sAh38lckEODik/S3Q6h6V++DR4ocLb+9mPPFZZ2y7ob+RY+2pCGAtjTpiaRsbQeDkd0vctXHvvU3iQiDOGTVM9YF945DLKGGEia9O1kteDhyYI+IzZFKytqVTtwafWrVyq8Sh7fYtCd9dVz14QCGG1F3j069IRqVefyyi6D3yg7i4ecyV+6BFYOHxvDqN1PhgrSVYk0jLZ2aD1ldLZI2TzJYtSuOH3dbheFJedF3UaIgv5WsHZ4fqz7JI4Itt9OaBlzKkEU5qPVw34aHp40+AU4jDkDz3PPNLSrYcovdGrgOQpKu9AmFEcln3xg0wX/RaMAH23YWF/kyAg0M6+AIDu1IpgHFCrMHfPZ0ZUt13TcRSS0Ck9fHutevvkXFk50OwzbvuYsizYfyulDDCXiLkdfWNr87L++Sqc1ZJ6O/XYlIXI1ft39+zuGBggquMazLFHVqduyTUj0pydZr8t4xHga4WMGSfTqc2yERYTStvgs/P/p+RlbMnh384f+1Xfp7ipXOnTpNcgVyt+yghVnnf6czOBiWxpBFOPcEzu+DiCWFVniM4GfKbY7kuxjY0YdZfmwQERkFIb1X2ButRHgJMgMvDdiAlExNmIbBgEowAq2+bUq2gWKKGJYY6+VRd08XRWmy9E2I1tm/cu/cadQMAXciNeyZE3O4Xly2bcWT2zMOS7DUtqfpLgfjg/GeeXf2BJ59s1zXu1kaGujXriCm0L3Qu7P4sLe2PbZr59E8mvyctsK8xbJavRlHjC+B4XUvZIqM1earWL8g1uo/KIpVn+c2uFCSJZUgCDH2+uF0RgTBWVSSynHgJCRg37xYCTIC7hXSfj1NKDJGKiTSRSBfEWCa9+IPEHTr5eMsD4tmcHKvPN45BfQIxnag16ssv3LcPFT9KseDmCStWV82Uu1LCyNdlW+qNjq9W5/rJ81ZeLy3tV8B2bGP7lQ8czBB4WE6j1gMAACAASURBVD+/VkDrb3MQU41eR1IrsILT3foLtuxOEdQEWKqV1ka0VRdpkHwh/vmkxtDrVMsyeNG71LD8i+rORHQJMfPTZALcpYUHDNNVK3DJNYkB0+UmjIARASbAvDmsCISJ87UNIY8f8tTc+ouPyEPnHdIa8GGlByrbJC9n/yAAtVjqLKhNsrdgwQ/mCLHUFodKI8DFOr5QXU3o66yrFN1U+eWURerEQEN3Uj7OF9IvsX7WJ+NFowcPWmOIIbKgbYBliQriGrEY2bNrS8Fl28stehrH/mISW7U+C6IhrcCbF751z06QlTb5osTxpxau2X1lupiuMdP2Tov0lMAql0UKUOYI+kip7azfaSbAFEjL6wN3J/bQgcmvB3jctRsIMAHuBsp9Oob3hzRItmh4oo0+hXnaqu2yWOoIXj5u2OW2SyWuedLt0tW1iN0qYUSNq071x8RXX71ixWn1YXFI0g1SpuxuJ8TyIqxCGMoV4ZNkTWfXZ1xSq85TlcbpJv8CkZEvW+Tqk7MCv1/u6Rttz3SVyyLBXZ8731bvb30CliUrNBNg1xei+7+XaQl21fzt/mx5REagiAATYN4VVgQorlS2mKCOPGntnSHeFE00C92fZl8Gjgse1G1qIKhaV1xdWxdh87CyFnTwkNVcvr4piySKFnB1/0HifCH7VZKaiW6XRaJagdvzMVhuEXKnbd1flxXWtWd8rLQgyzEmFrj5QLfKKrn07ubvGCKb/077hzmZv9NMgLu5C3Bj0dbGNIZ/siuc9tyaEaAjwASYjl3le27dvuLWSESX5BWVt3OP/+p49IavfG7/MdckkC7QKHdl+E211BJRc9A1J/69OgioFksTmXXF4NrKIrn62pDIW5fLsq6WkmRr7brrZSgBMB63g4LLoo6L83XvM/ku6klCLEwssG4WpvhdGxGezpZfSAzu0drkO/SW12L5IRiZ1pdFsu3KhGQ3RHSOTOL2FuMRv8KZoJEX1oXvNeqbrAEIkhDL/VbgFr1CAJ0ki92ce7VUPG4ABJgABwCxaiK2fuQNr4mGhh+Rh4m51gO+EF+7/er9b3Pp77oZhiTBUMdwydMfOGVh8WjonDOXbJXz4r9BQiCxrDaEWJXPaoxxOzbVscXIKF4UiULiLR9CncjXZZn2lSnFFqzVWJmu7Nq2ska+ezHuQVkkT3fo9pRN8cFpAznONaIhdu7evQWVvM0X06r1txJWxZKaT4xli7UFJdFSZMNIs/WLOSnq8ZJF6/Ycrhq+iT7Yske67zbywltHgRsyleXlSSLLKmLEOjECjAAjkCLABHjA9sLFf7RyTS0We3HTiq+77eoDHzX1sX5YEZZZ348r3y7jVrWfW2OtojYCh5Wl4qZNNEW0rqZyq1QWyeVC7hvnC9mDvbACh8rk3LzUkAm9jh+tLRob29xO6DVy4Z2fOn4sulb9NwgWg9rGFoOrxtOmJFWi+g+L1+xeZsMDRGhzZYsgWZ7bY0ryLHV7cWINrnLSq1RfyvdV902lXFDn1gnlCTaoe57nxQgwAtVGgAlwtdcHpR3U8msQOtkQ8aovXX3goO73fGwRhoxib6aL43MiLNRG6OPGPnG2Jiuwn8zwVmC5PMHLIumIrMv6bcIr2T6jQtSGV628R/7n+d3ZTuWURUqJrlrSKHF/FqLx+YS0zp4bXxWJ+LeOHX356lmzfrmoNjwpk3oJUlIvyYQPJnJmn/zs2dIKdn+LHIu7du/asqU7GFZ3FFcSKmo8LYTQqgm0QLHAUzD2A+lVV5xCgOUOLVhs/b/XUivExXh1dy1rxggwAoOMABPgAVndTZvE0LzTV3xLxv2t8pmSLT64FR8Uny6GouVLX73tKcg4yJikgkgM0Ybow22qiwA1Y7MyI23yrACxuwfnini1LLc0no7lq2u3yiLpyL8tZjqZX+g4X8iOK6csUjFDsxznj2W98ffID99iE0H1jQ/Oz3fQY38L5DZndU3wgBLP1Bo8PktM1E/Un5FdT1LxzJNSqFy1n5OMJxcXfVDrN7/PaAS4KaVgsfW3Avdn4spRwMVfL5L3Qd6h3IYRYARwCDABxuFV2dY012fzdOQBABQfbJLg/wFtSZ4uBPjcc//w7DiKHm7jGYt9z/9y1u8+9tjoRGU3XSDF/vItbzl11vDwnN/4l3/5X0+dsuCwJChNckL5MyVx8iasIh7ZODbWrgXrsq4CdC+QdV+i3npesnrmZGovCFJdy4zzBeAhm4S1AgOJbLDyRqY5mhJmwTCpZisQ8cwRYVDMLnC62LJF8sloxu8OzZ7xbP3E5F/LYf5faaZ8r264XpPfgrdVDMt/4WW5zVlsMdmkjUvWR1Zgamb7bpdyAz4e3IwRYAQACDABBoBU9SYm6698OY9J3ed5WIWtbtE6XDxuobUwYxNsVX2tVP3e9KbR4eMnxh+TD+EZZr3jXzz/3OxTJRF+oZ/mBtE1kwFauopu3HvvFh935RYBLLosJ/9eBmH11jVubM8n/sImr8rjrIuFTi8Yfm/v3h/q1oV6+IOsMaZNSMvKsmVfnHHqq+YeTi29VHIKlWOcp6FsEgaXqrXFEtnU+gqK2UVMNiWqL/o34oWnfzL5Pfmdew20e6JTHImnM1mnNZZrqDyfdthvJqzMIFajrMXW13Or+S4GEnespqHbh7j4YyIcelVYHiNQPgJMgMvHuPQRtLG/sRivzz628Mujh57zd4+2J8lKJ+hbQiGJG5IZU/9OfuDvkIeZGYNs/V1x7vYrZXKVT8A2x+CR4LxFNiWuI/v2ff/utevvkbWhybGnJhdfbytwjrAGsNjq6x2XkGRLt89GAe5+sP0ZrlWogyTQ+ttUHBKnS02a5coSHQ658iXZShnZR++UI4LE7GJmksb3Ysl1r628yRx9rKwmcuklU4j7li3ZtgZLyG3rVfVv+KdWrdwqdbwNs+fsbcN6sYTTiyUxAoxAHgEmwAOwJ2S938tlvd/PFqeSJa6bRl87c974vJ/Kti/DT9tMgn3dnfMfye8+cesn42FxCzTOGD+XXvYYra047/gOuQbvxGkxGCTYZjVNrZfjcbyoLqJD8hKElowoITU5V+AEa18rsM667G2x1ViBffWUU7W6OidYhD/44XazqXUIK7CtFq9NSwhZDU2sw6BWvhQ6+W3plhJVXzmFmSpWW6xlmpp4yxdtL1flzODBE1g1Y4G9L7IdOvriF6p/me/AXpR2C4ULy2EEpgsCTIAHYKUlAb5VEqpLtFNRLMHp79R44bghLrr92v071HH8XKX6M1EGfctQye/UIVLENx548JrL6OP3rieU1KXE1ad0UfPALUQhcVXy7/5uyy1XbRVJH11NenpYq63ktxtljfK7LLHqLjh+YuuR2TMPS68HZ3y3rxXYs8avISZYnVUxuZZmzoXSSL17+vxHDmG5TV2hQfHDCJVTco2Sq9QHRgzl3dT3srioQJEE48fofIf9vudGeCpXFimE27NrM5ST2M81Kv/OCDACUASYAEORqnA7KwGe0luX3RnST512PjEW1d0KGhuk3kRX3ZUKsj3OOfeP3l6L4p2QtsY2jWjt/v2f3uclo8udkQSxSeAWHDlyrIyEWAHclgvWZSi518Fuilmm6Gkra9SLON/8ARCaXTrEwZFqBW6vESB21xYfDLEmd/kxJA9nI5YpqaVkVob0ASmtWIFdMnvp+lwSuSzE2sItzFnyTP2eg9aoQgmxun0J6HuhB8KXGzECjAAaASbAaMiq18HsAq09cl9329UHPpr+gooPzlmT8TfNclTHhxDwEa7cbTJkR1gTXk2R2kImaK3g/nGFplox00zO1P4KbFprqLfbssa67KOrKXM11Fpt6p/iACWekH0MbaNzAcRZXcLE0mFclrVvyzjavnvX5mts884QYQBxhmJYlXY2UqnW2AW5IBMsryC3aUWu3lrdiUPuBa5h3Yq1O/WIWp7Q9W3OXyiHjPvV41sNb6/RHuQ9YHfoXjxxPCYj4EaACbAbo8q30CbBsmtdyO4MlJHp5/rI5lSwElf4rXXVs0tOuTk3aneqllobuZWWu7ZrMyg5ViO6VMq+qaobMwDBnKg16stLTYjlm2gqYEIsW11em/Xc5D6d7osyY9zMe89MXDEEWD4TB+c/8+zqDzz5ZLv2MmW/e7pDt4ccJIsuFkerVVWxvsISUcGIaEJi5XOxfPGa3csSfV3uzSoRx86v7PZlWX7zeudJrYF0F77DkG9vIlseFufJMVdS8aqCFxfmHUSdp9pPfY8l5HvovBW746jx8Y8/8PCjIeSzDEaAEaAjwASYjl2lemLdmZvK4+ODMwQYYK1NBsncTJtAg8nKfFpAcru9SG0Cm6vja3N/lge9o6JRf8OBA9f94OyzP/ZvhmbWH5Yx3QtNuqvtuz0/23g+rsCFw9w0KotkI8CGy4Tqxfk6CCvWBTtEMqxkT1GzN+v2eeKaffxobdHY2Obn099HLrzzU8ePRdeq/1alZzKELk634jh+JCWqkFhhG1nNk+jUxTqZh012VQkw/rvms2Jml2Zb2JGLoKd9RTT8k8l4XJYWi+ZQtISGPlFkQ/pg30EQmbY2+XeYSr5DhHn46sf9GYHpjgAT4AHZAT4ZnvOxvUa3aA1hNrt2FZNzuKDGuolV4UZZnVOBvCrxus74X4UwO9smg1YsFhgZ5+vaCu16vkGswIaEWD5uy8kEdMSVgoONACfjqDJtcb6jvXDvk6SwPhkvGj14sE0K84tLjbkL6TrYtASL+LeOHX356lmzfrmoNjx5SOpJyzI+5eY8++Rnz47i6P50L+zetSWTHM25yXvcQEsoNS7KEMsuKsGVpt6u2cLbsRhb9SC4VpcNP8SyquqQEER5ILtZRJFHosNcPd8f3frnUSwePuuMbTfo5gvz4gqaJKtnIUzd9ohRY39N5Jvjg8t+Clk+I2BGgAlwH+yONGuzSlSbcb9x9Om01m8yDVQ8r3benVJHukzRukRauhtu6k0vPg4JT7Jdy91xVYbF2rbJqnRLbkTiX7NJrjoyQPG9DfG2uCY+Kx/KM4x6Vsz9GRqn6sJd93tK9nxdqpsERVMWiZJoKnNgFaLpqn3hvn1tdzaKri4CnFjWDy9YcP3GsbEPmXDsSZxvHE9Id77lJnc+f0IeJg7YhJlvfHBers5CTNn3ZfdxxtTmyKTL/bj1fIl/Pqkx9Lr5a7/yc5fFON/eFTucWnfN7WBu1WXjmpcPI5ftXm1iiP8O5kYGJpyCjqNeNGNJfRHz8N9syLpC30XJpVt9//57hletvEfK9ahFn70YtJHvUN4uEBy4DSPACHQQYAJc8d2gI7Xyg/Sn8sixJa3nm7fgktyhszj8o5S/SGasmpv9Z30t4KLlVv+R0388825bt+4UkXg7YlmC3Chrk1RZyGbB2istuHEkdsoH6ssZ3adkWJNgQSabcameijOOo5c//8tZv/vYY6MTEBEh21CIHnZ8NbkTxbKaG0/rNuxL4HVxuFhdXUmsbLh1O6atQPoMrs9hrC00AmzKzpxcNBSttO6SRtB9GwMSZkFlldnORTiTsVXX4+R/Q1yb07q6ToI9Nbl0DIiF2YZHXtcysYPKxhLFQvzuE7e8Q/7bHbIW+gzomM12QPKbNIV6XOV1QxJ7jfqwsCjUvB2NIe/JvDV21MujpvPugnrAsDU45IqzLEbAjQATYDdGPW0BzPBcSGrl4xKtnbDG/Tltp49zyrliPeEktk0iq7uVTj/A+htr3xtlc21eXaytjcjK9vfKOqfrVfxUGSDX5gL4WUt0QUaPXKG7Q4A7NXdDxBebiCaWsGpI4Ii0zu5J/x2DjakMkuulAz1UueSE+F1N9BKG+La0orhAQ2J+dUTYVtIIhFGfZH+GWGen0J8U9XjJonV7Dif/G2IFlivW7gMZJ2c1vlmyt/eCsM68YMVXF625exO6X8kd8LG/RVIIJahTU0FdBCNJbEE2Urci2giiHmKpYO8l/YUbNnaYWv6t+c4LlPwvBGYsgxEYdASYAFd4heEkVm+ZTaamc2WmTdk8RiKvk0jDp7Zg6xAQ1+OLpXX7j6XYzIfX5LJFjQV2EtJcIitQhmYNuGmWZ0iCq0x3hdyaXahhrtq0Nbf38o2hdemUt64GGK+UskhyHhm5GLLuyuScx2jUyyrhQrw6v1PcAiHkN8OdNBZbrIxUXpWzRKfW28SVWJLMn8tLureAVjrnCg2xAmPLIqXWW6jVWNW7F5Zfhdj+KLmwNeHoSiyl7ZcjhTAXZbw1FW2dlrHJw9HQOWcu2Sr3T+sPT/CzM6aGSYH2ba4R9J3pSkwFsSInQ6sXd5SLSrYEU1aZ+zACeASYAOMx61oPoPW3qU/eDTqvpI9btC72Ny8/+VjX4/Gbli55d/s2nnQIEHqLrv0wgD8EJPqbCameVILieE27Y4rMOkl3cy07ZZFArtM9igvGED3iQ5Mhlr4xu83nZCq7dF4fX3KtElmMRRnj/gyzYhCRNnd7SP50bnCpDoFYS8gFF+w8jZrYSkdeMfHBetfqbiNWHM/XtVi+iBpR1Ni88K17dibSQVZgZFkklTCD5Def4U7W6W6inCV9ds8jmoVUYwU2ek7RPZ+Q1t/0fHHfsiXb1qh4077vHQnUi2vsmmMtuDLD5PYrHzhYqP09Crh8zJc9osYSU7xfsLhwe0ZguiPABLiiOwBYl7egfdwQF91+7f4dummRkmRZXJ9t0FE+sqo89ePoOkz43CYXrLq6zM1tS7CYXHHe8R3SOv1O1LZRCCqE0OZdr52W55ylGqWbZ2NIDG3q5tuIaptlTNsViCELFlvIeDb5JpfjLpD54rNqyE5t0h9/kEMgnWuaWiG6OWbm+ZfJaK7av7/tVm6fSZA43gl56Fy+e/cWpT6nW24VE19BiKTUOzngj8jn8TXW5yVHNsO7NmcTWNkswb0ivgk+hvwVxlJ8rm+WEfOcFVg7rqf7MIW46r6xMAu1eXf5fLcxbzaiFbaQ4M9lAbaVPcLom7R1WaOx8rg9I8AIFBFgAlzRXeFjsZVTKsQEq9NEkGurHBN0WBcr3yXw+ZCmhFR+cu478OA1zfITWsvwFDH2cWNO5wmyJCuk1kWae1kX2GWVzSSyWrduq7w8uA263iayirGw6sYyuR37kmvovJoHHE0GaUh/1yEMIsNBeApljbqdYRrrAkh1W9bioInltcUHV831GZLgKiWSEKKcYKS6GkNdlcFlkTQlkXz3cBn9jRe6BjJKJcC6b5kyNirO14QDhQBPvbOCW4Gl3CBzsq05hQCn8lKL7qz58xtHZs88LMMHFpvGgpQ9wu1NWhJA3BjcmhGYvggwAa7w2iOIqv4sJ+LHf3U8esNXPrf/mK6BVT7R8puM43szjF8Smgt0fhw70ey4RTstsp2v5z59lmZz4q2MTsA6wr0kwIm+uqRP2uzISALcOnTFmQRTpvGwe8ZUT9eXXEP1sNXztckYBbjhQXVQ29librvpeo11fRbCbaWl4RFt371rc8YNMkOEK5r0CmKh9UlWlWAZdIyKEuB8SI+J0JouX6kks/XOEwWiSdnDpj5076yi27X/t57uyg3FxIcAQ8fIW2xDvDPx70KottyOEWAEEgSYAPfBPsDEAuunY09glfbZ+ocrvxhH8e1fuvrAQR9YIB9F3cGBajkOcWAAkVpkSSM1ljePJ8gKLNRYZFy2auz6uWJgXbGqCnHUJppK9KFYWI2ZmwlkOoeJVs9uuEJTyW+qf3grsNnSUBbh1u1PitufNvZXIacjG+68XlptMG73GdWqZuF1PddQCy22ZFHaPh0fYmmGjVGtGr7Zb1DrYnWoMfPYZDx+WHqvzNHuWw1h9UsSVS4phHyfLfssfEbokq3A3QnjwJc9cj7Ljjrrrv78OyPACNgRYALcBzvE0x26PUNbfHBoGKwuYBq3MarLmLwvN8Zhuec0RSobtTtlspefx1H0sK0PvqSRPUMzhnQnepkTaNEyQWPK9aS4mAhpkzi+fOGqDfv+5psmDGnjdUohqXJDEFXTXChE3b3XWi18yW+bBJ+38np5fUkmdlO6HJz/zLOrP/Dkk+M6/btKfonlP3TJqvJJqXxLHFUxzte232DJrzrEE9s+GRvUR7HumghzL+N68xhqrbbyWyUa4u/sNXmLhJV6mavoFMw1OLH4SlvHSjWJFf17m7VQ+5Fpn2839I0rfURK8pppfxMN764wF5XsBg1faW7JCOAQYAKMw6snrcOVMmqewMfrs48t/PLooefSyVyyfcWf1Wcd/yP133wnCo2ZortjNY/wHuRXiDYBlfG2+x964fdWnHfSba4EVx2rLt6NOY8pJJ4YRLqRSbAoRFTV3ZRJ2bVnKKTVVibIl6ja4nBdFnHXXDW/Gy3jBFnCx60PYmkNc3iDzox+yDNaeAsuygFcpSvg9uy08E6VLoJYaLEli/JWYEhZJNcO6EUpoyLxveUdZoIbH4mi2pWNRuMmmTBshmU+RcuoMYOzC5Wp3z2TXWXJqU95QqC+4GblWrh1aoRwSTZNz5Wx2SeHAjYfAngJuCEjwAiwC3Q/7YHEEiz1XZnE9c6bceLUaGg4qes4lzKHtLTRyXPEG2ux2Nukk0J87far97+NIi/fx3QDnror+7mI+cdJFcinjLednIweH5pZf1iS4IVWDKZic/FuzEWpkLJIzvVQYoVtbV0Jq5zjKA0oJJg4vpE4EuVlpmmbR6h44FBW3/z6UA51rsPaKNJaksQOSxfjQ/I9tByzf5rvmzguJNzCynC5OMftWr8BCPCUch2ZWG392kNIbXMESYKHZg5dXD9Rf0b+r5OMoyoWWlBCrFy8rpOMu6abqzPsah76d4T1cq/cq292EOAkW9gXlv7mu9+X6omQb5ga/YLXYOHNkHQfKzB5LQikPiWQrneXTSefC0P3XN0XeNj3ajomE2A3+tyCEaAiwBZgKnJd6NeJ/TXH8PrHB+cm4pH8Kg9JADewAso+GZ/bZFPG8jYi8a+1KG7Wt2z9tdyI580f/5A80H/CuryKxRXrxlyUC7Qkm45ISs1gm86+1lKdbAqxw5JKV7bkEPOyzcPHEky5JMC8VnCxbe5DGsVS0UyeFddWRVG8x5YhVZ2XLeEWZv5JWxcBTuXJWN7fl/p9Tn7wWllcpTVX7q3vSFLzfsyYvXCHBrkbZwBu1e+NRfRGycrea5ufxOCfT2oMvW7+2q/8HGLRzbsso3VL37Y9quWbYlEO+cPU8QXuOiRhtCffylpe/Ql6dg7Jt1k+X/eJKFqvmR3JpTtPXH0uzSjvN+AqJZd5hbJJur5YzxomwNAV4HaMAB4BJsB4zErvYSK1qdU2n9WZVN/XOAtYwiwMCMGIMPIwkOpYsPZKAhtHYqfc/F/OzEMS41mzZn7x+Inxx+RvZ1jnOJUQC+LGnJLrxx4bfUEnEyaj2NOWZEttjSWd0LV1kVOdHAqhdBFt3/nZ3KyTOWBdxl0Jw6D4Qtq5DlSQTKIuGS49EsvMcBwfqg83LcHzrYQLVd/XNXJCgO/aKsm3vbSWJLtDtdlvkYmMfpgS4JTIHjny62OnvmquTHBkLm+iauGbFKuTQRmW/AmWcVnzbpAEc9Erh1c+/ZPJ77lq/aZuyFCLbt5tGUKcVQ176fbsk53ZvRuLnkm+JBN64YvwqMpagX3dtBVQmgQ4GnpLLOpjacIwqP46bEct3iiQ91peJu7CELLa2ufO6dWC08N9cUnTlHsxAowAE+CK7QGIRdfkqrxp9LUz543P+6n8+LyMMi0TwabIUvsEIMCk22NbWSNpnbtXWoQyN9VpvG1cGz4zax3WIdBJPAVxY3aRVYiMjBYAt+cQLsKutXeRx3x/isXWRSixBFW7mnFj+8a9ezNlb/LtbDHMZVt7TetgOiRCLBLh3AJbhzQfXVz7zPQ7JMFVQlpFffhQbXhSEnSREvQJSdyX79695dFEtjabdH5QjxhgrYuxwwWYal1N1U6Iprzoe1peStxowzdnBZYWcXj7VC6EBPc64VXZ5DfBQkf4fMe1VTnAE+wyrcAtC3hcjy+WB8uroji6/Kwztt1AfbZhF3M4ghjunWeflctyCyXBPm7fVNy5HyMwXRBgAlyhlcYTWL21lpo0q6ws0fiPdLoo9BgokGuyZu1bRHX2B1ecd3wHNCGWvX5waxBIrV5ITLGLSKtT8rWMQh8NF0FV5VDIKoRcUizLufkFTVIFxS5Eu4KboMPKaiKqdF1wh1D6OPqeI5t2rJKH7ft1v6YZobVtNITWYlHOEGboHKxWVUsNXFu/lLAerU2+Q09Ws9ZlUOzwFBmnWoETPIyEvcexvula0b9D0NVut8tc2PqPq08a5ZFAMqOfh5wMMCHKEaYCoQSx9W2FuR+nsrtFglvj6d+NkHcwdl7oXcodGIFpjgAT4AptAIj1V6PuZEPEq3S1ezHyQibA0kGK+8j6Z4mEkEnj0kvrKrYsEmg8YLbmvCwIec7PJQAhxDwZYPIYOhN0qiRFbn6CGCKPAacbbZP4Nnk5svCqBw9ssY1HSZzl1r+3BDjRz0CC26QVQ2whpZXcmAjhsoqqlte8PKv1VyGUeXKrcy+GWZJxZZFsukOw6VUb3HeIqmXx4jbAuFovKFosc/H7SpPTwcfH1VmHMuU9hYkPxhBs6i5I++mILISEU9y8fXXl/ozAdEKACXCFVtun3q9XfHDAxFcmOKFu0OFukYnJpaZie5N5gKzIbVIrJiFWY5meZu3+/Z/eV+a2o1hZffWBWGmTMYhu2SCCTXGvVudNiWn2xa1b/WHuhHhtfKwUo1MxflLGL1zEHaJZ3h1azdbsihXuJLd68oWRjaffIz+M56eJsuTYFx8/Wls0Nrb5eYgeaRsz8XTH/9pif1XymY4hn6x/WLxm9zKTfi4y3nw2lcRUTquxxXqNwajbbaHfIbJehjwVQcbVyEbE/mamlP/Oelupifk5dDhDyKFtfVzux2rfMhNjwSN+/AAAIABJREFU6XRMXJoXTEz8zZHZMw+7kgay+zP5KeSOjAAIASbAIJi608iHAKcaUuKDy3J9zqPm+FiT4nxtK4NOLpUjp+D+AcsihdhpUNdnlfCFIM2uZFXp3KD6KXt6otaoL79w375mvKbpj0iuswfDWNy1ce+9VitqiDXqloyyLR0YKwX0YOt78EuswaIh9qmkFZotOr8uvkmvbBbalJTqrKnO5FdIt2JsmSNg+68uWnP3pm7t5VDjUEmjg3RNDkdD55y5ZKssTaj/8x9XHxJEjDHW1C221UO2zD4g+U1GCUdKYZ4p0PdSqP0HkYOxZkPkcRtGgBEoIsAEuEK7AuOy7FLbRGrVOOOykl7ZdMu7WlFdp6BuwiArbqKwwT0ZlJwqaFkk18raf8cQ2bzLbwAL6sG5Il69fmxs3KYl1j0bY5nFzN9MpOORjWNje/xWore9R5H1fCnaQq2/RHdGUFkRqN4uC7BxL7TrCENHyrZLiaTE6oephVZnGc67LoMIaPO11SpjND5LTOjq/qpynaRakQcqi4Qk4TQEy+nl6/Kb1QoesuM7rs5Dima91ZNpnKs2fN7QVQztqQJ9RyX6Ud5T0Hnh28HIO14u92AEGIEUASbAFdgL7aRVsbhaRPEHZWKTufJoc93zs351lU9WZzk1Y3xwr6bd+ViLWdgskZRkU5A+Lf6bJL+65rI8LtD+0rX5UunafBPEakyJ6VX1Si2d0gvxgXzmYgy51LktY62zebwgcbQYHVP5UOty0t57DkKAiHyvniHXuN07yNkPaWH0CHMQtCXKsuGpulG7cHf9bie1Rbdopxuya0Dl94Qov6g2uez5+tDfusoiyZdh07JrJcx96gKdQkIjjXrAMWE7vuOaLoxxxFWfrRqFTWCrbzL2aImXdhhPlXAWaMQDmnlW44Pzn3l29QeefNJ6kUyTzr0YAUaACXBF9oA283MuJnfrR97wmmhoWLpWJcQY/9cLSy9eS3sPsCU3FaO4M4OsuKJT1iivCSjBldIfMh4mm7Oqj0ru8iWICC7Ahdha32RSEGstxdIMIdYpTr5zSORgxgu9133ldeMAZ3NTDu1SiInps2FHsAKTMj/rdACR2ZxFFZa8Cr5bEhIsLcI3iCi6Dt7LQPqUeGFfWZT+tphaKCElug7n1MVbQQOMW3BfxsYYQz2v2sS6BMKbX/cwF2b23QR9l5QdOmLT0jcEhPI8cR9GYDoiwBbgHq+60e1Zk5iKWt6oM0V92aQeQ+AYnpjMKkNogTKMCapg/VNSC7IaAzNCp+DoSGOebFKIn47oUQiquoiuhFgUN2WXzGT8xLIsmeuCxCpOsTJPzQGUcKvKz0xoAppZW2G2TpR7aOy+JTgtoURd67SkUE1uTUg9Xml5bcjs85sXvnXPznRMSPIqjH5Joit5kfpzmYDnLZh+2ec7fsSWcIsq19UPbz21k1MsaTRcBTSwnkz+4/qXRYISYNeahPq93HdHUUsoyQztku3CC0rQXXL4d0aAEXAjwATYjVFpLWCW3SJp9U2W1a2kV/7AwYinaRzVyoq14uZlQvqrrs3m9mZLs24eLrKoEkMSARaikGCKYEkuqG5zWSbqaXRLVjFKLwVG9u37/t1r198jIpnNF/iHcbMGiuxZs9BWYFcsXejxdMBBD60Q0F1JsTpZoXGZn9WxU6svxv1YzcScyILW5YXMudkmIdmifnVDDH1YkuCZxn6ynXx2Hpa/r2i36ZHbc1nJo5J5YV2HNVQKTYADjXtEDEXLl75621OpTrgLAn0MMHgfldSwG++RVHXXO02dYles05bLxZLgZrGMwLRGgAlwD5cfQWQLsbybNomheaev+JaM51qFn0J/WIIhrsTOuStWXZAbtVIGKS8b1N9WFglRAglBQtsWSwqxbJ6JNZmPva3AljhaxNzUJQC7a6fzgc6hn92dTfs/rEXFbH3txsGQcmB1vheaDUZr7ZJHSocQ5Dfvvpwko5L5Hb7ZiGv3Womn1IOaEAs251a5I6mDJLfRe2198mQcKj9UO39LaUcTk8Uz0BikCga+CbHkRvnC0t989/tUvBEySTqHWlubnLDvLrfG0Pjg0TJjlOP4aH0yXjR68CCq1Jp7dtyCEWAETAgwAe7R3iC5M2vcomFWZPV0J8brs48t/PLooed6NHXQsFY3YkzZIcXVGJKgSh4Pf/H8c7NPfeyx0RfyisL6y15T+qXt5b98VZdgywQE1n03JXBEYtlUI2/9dFmeIYtos6hiE1Xl3b1d/dOxbe3yMdSQOfVTG19yanPHK9PN2kHK7gpRM7iMdWy7K8tYXklOns0SzFaSq7hWu8Xlfqwri5ToC8niDJqXtOQORY1L6qJ2o2x/kq1PnoyD5Ado5G+ZLSphIsG+FmaqO7HvuPKtnbE+o8h8F2J6fbdB998xsDCL0AQdY4n2xZT7MwKMQAcBJsA92A1+1ttm6Yuv3X71/repqkNLKFXf/Xm0ds6qY+cONaLxOIoSF7zCn+raDLLKKlZdiFXZlqAK0t9Gol3bDWq1VOWoRA5LnlM5eTJIlZObnzGeliI/IbVS/ksjEd3mwjGdz3gcL6qL6JD0lJiv9On7OF/X/JPfR4kWC1sNSqpMiL7QNiFdoaFj2trlrb3NZFNCfF32eVemnyTGQzOHLtaVK9K85Mg1dkFu0y2S/i1J0hMSbPwzkfEQuJlkBEgSZZtRwXU4aYywnGplQxNv5TsHmesUmYXOgUrYy1xzm2zfizys3tD3S4j4YK73i10dbs8IhEOACXA4LNGSoKTVJFhHZm1u1VXPBt0ml9JqW58U/3VohnhIN3c11hZmle1YdSEJqmxliiD9TTWFIRuE7MYsyWFSu9bHcptakqk66NeqsT1fqilpRyH6EPzUNul8spmz+7/GLwYH7CHNdvjrZnyenZRVo0yIrayRfIf8RFp6X5mZx1QMbSyiN7rcj+UlWtNivGjdnsOQ9U6sz3LM5WlyKlcd4cS9edErh1c+/ZPJ77nKInXTCgwlcRBMLG0K7r+4+Fntm44UC+w/Lh4JKlnHjxSuxyjxMo+qAYaYUgk6J7yirg73YwTCIMAEOAyOZCm+1mA5cDE+ePS1MzX1gytXEzgFTUdi43rjA9FQ7b8byb9StxdilUUnxLJkaQ6V4Mo0N5J1dCqO18sNekqGy70Ys9lNZZF8iDpi/Kald8GRI8cOL1hwvbwg+BCi78A0hRFXs/sflkR3AziolaYsXUBljTSDY4gnJAZXF2u8cM3uK5OhbRmkU9mwUks4Mk7FPIg1FDq4Ln72iVt3ysRfb4eK0LQjxdWW4e5tnkM1k19BMQ/tfuwaFxofnMiBumxDyTXgGzktPJlca8S/MwJUBJgAU5EL3E9bDxgxhs66q8YH69ymEeJLaWqzpjbi+MvSgrJWursuNA4+FWsLscpmrbrA7NKYskiIBFfJfHavW3f6yNjYP+rmRrTAtj+GWOtqCBdq2wbRJdkizhG9DyHlk9BC+6yD7WBmO+CNdt/qMhFHjeW1eGizJCJX2PdU3NNYYJ943MSiSi2LlGJitvB2yKqV3Co1h21kvlvW3+6SwGYisMnhaOicM5dslWWhWn+oGFrt5sTXBE7FdMfyTdevKq88KMkMry8sPlgdN3vxCO9PucTm71z4FadKbJ1tXrF1w957v0iVwf26gwAT4O7gDB6FlBxLka4jupf84cpLZeKru6qW+MpuuY1/IV/qz0r3vCVG8BQrLaRMkeqaDGoPSIgldUMluMqW7DG749KswC13Y+gHNG+dBdw4g/dxvmE+IRZUR/KArY58Qz4FYN5Nz2WF6OZBU6eLy2rt0t9z3zi7g+JsdVKAxDPtqovBdVmfU+uuuV3Woqsj0xDrsxMkYAOsG3BCXuXB5WYRRZcBhzA1K1hs/Yk4zcKKxQA/7/4mv1XwQulGsirfi2EmwvgnI1QP9Uxj8nwLNRbLCYMAE+AwOIKlmON+s6WJECWStGNXP9mVEC7LbaMuvlQbEhdbwW0nuMJbdbEJtMCLrGlo+LAZCRqFjKqWXJcVOF/6x/fD68JGl3E5pKu1Oj5/fIqroboOutyHqTFtrj2g5YN1MXLV/v178r9BdHDNg6IPpg/MfbgjMW9Nhfan9jPNRWfVTd2lq570So1f9SeNelLobY0lZlj2zwptWvH+Jb+jXfZCgTz/ZV2+hbwUHqSa9pA16XUb3XmNLyN6vSru8ZkAuzEK0gJarki14HrHB2vKJgWZDEFIO863UXvX/v2f3peKsJLQOL5PZoI+TW7SM8xDdhJcgay6yLJItoRYUBiopXgoBFH98On6617KkA9vQphl4p6XSYu81TXVhkmedFOs3C7MB7Gmr2vOIX+HEM8w45ldAuFxfnC3wjA6F6W4rLFpD0tpo5tdCbF0fW3xvda5KhbosjDByEW7HefIZRkWW38iSrMCJ7j5zyePPl0XzDqW0RZKftOLsG5biUMnsQr9PRz0Mn9l7DmszIT4NkS0fcPesffo1o8vIrCIdrc9E+Au4E1za+5YhKHkWTeV3luCs5bZPKF0ZXFuNKKra7VYki8LBVYSYgGtumtTEo5NoIXZLtAPmom0kazAU4msEj1z/X1KErWTST11yoLD0vVwMQYHpW1GByg+kLEG+7Z1tDay8fR75Mv6/ASLxAJx/Ght0djY5uch2EDbdMvt2XZwxBxiQx9AoTip7VzZltsEWGZdTjM0U/rL8I1MWSSKC3a34nkxOOLJZpHQlWGx9U3I5ZNpORgJJlqiMetXZltXGMTUu7CQCwDzDgmhfwhPFJfHloeeHAbkAZ6pq+oxl3qcnfrss4/nz0d8CVEC+AFFMgEOCKZOlA95bb7gG+Ki26/dvyP5byyR7nXZIyMZzWVYtpHWhmjcFInaf7RZgbFlkdSM0C437OaaWjJC69acRFynyhjl5RGswJkP3q61698VxfXvXrhv36M6XSEf3pBJslSiCrE8Ax7Pgf7Aj2zasSqKo/s7RErcJf/7GWk1/NfduzZfA8AH1GS0y66G+UMjZXxMhlYQCMRGMGusOZMyLKFWsb8v+SZON2g3EtnLETs8ic5OQZcQy9e92rfWruecSNmogy6spzA4ibVkrz9v5fWuZHqeara7+8QHB/oOGqfCIUGhVrklx+ZZpztPsRU4LP4hpTEBDolmTpa3C3PCvRQCnIoHxgf3rOyRy6rbnEc7dlcIe/v4F5MT8QXDM2t/a10qhaS6rbodt+lEZqiyRp4fMi2RI5Fp6a6sq72bxw8a96taqD3nKO8SxEStUV+eEnIIATet+6B/WC64YOdpteHJQ3L+86XZ9+CJiZf89vCs5/4ysQQnFwm7d23ZEur1BT9whhlRJa9Ut+uqEGCoNdZkgYX21yWmsvXtZiIr6q6gWVo1VmDPEkY6iy2JnGeB8CaiGHx8rM7U9Suj3yjiMs4Vj4uRFWIulHdSSE8oyxwG+qI4xNq5ZLjOKsl5ZMPY2D13r11/j7x4aXprTf0x9i5we/Q7E+ASgcdabPOqpBbceTNOnBoNDT8Si+h/3n71/rcl7Vxlk3TZoEucakG0m4Q2SXDbFdlmBa6fiC+rzRArZEmkd1rnACyLVIzr1STQQpY1SvXy+Zjp3GUohBPqdgO1LuddtF0fAtc+y+sH1SOVO13ifFMC3IjFu2pxPO/YsdpfzT658TrREPtCukB3+5Co7I+H5H+f69ovpt8ph03qWK5+VCtuKhfUP5ZvzKixeeFb9+x06dMvv2MIXmZOOSuwr8U2uWqWnhaXn3XGthvScdDxyQXQwyWfMurS527Oun1Ku4yz5wPoVnhH5xsFK9MGvYQO8TxDzwW2sUzf6kH+JkONECm+43G8qC6iQzJfyvz2fjB4+IVYV5ZBR4AJMB07a88A1t+mBfeFJw98Z97pK74lH6ZV7YdJsQprXawrkvzKHY8LTGAlrbv1SfFfh2aI5MBs+YPJ0yW2Sq3QUjiqrJFOGSyhU2XoPiQUwumyjmJk6uJrfeaYzFfVD/uBWT82Nl7SY1s5sSMb7rxe1sNuJh5rWX3/8aLQ8cChD4cpMf3VwlPeKQ8Ft5UFahVigNW5gRJiWZJQQfr3IktzWeuXyKUSYJ2LsY/F1mQ99ZHZwq1/k1CVue422ZDYX11/iBsy1duEioUrPtjnwpyiE5WoYvR0nT0oeveiD8n4MOV9l56PqHj3Yr7TcUwmwCWtuo6YqjG5LoKcWnBNVuS8hTdbXilbUqmMKWrJbcFqCihN1HZdFpMrzju+w2jllbLjKD5bkoFPWOcDKouUdYEOjY/vrW6Imrm2pFCEF3vBhQdKWi3YYhJiTWsXoiQOWDRqq+oinhiOxGdTTOUa75SuVi8ScfSATzwwzeJSXNn8ARSezZn6BPY+C7SqOayskTkWGNZfRn/H8acWrtl9JRW10P3y8aqY+FcfgpmS1rLjZctIshV6DQZF3ijC/dk0Z4hnCJVkU3A2uWkTvsPt4T3CktDfUupldz+TP+qc5QKh8aXsKe4TBgEmwGFwLEiB1vs1uDK3rL+zfvXdeePzfipJ4cu0N55CfC11iU5/v2T7yiuePy5u+srn9h8LPTVQwiiRJZegPlOk1VbGKElcVZ8Yum5oZv1hicdC48cvFkdFo/6GAweu+4HJAq0mwQqNUSrPkyAWXqIYi+2UDsYXMUGWtD4W44oxt8La/avINF0aDMptsu8+y8cDD9Vmv2UyHv+hfIEv9o0HDmEVMVk6QpHrPH4Qa48v5pT+kIRYtthcSH9pVZwU9XjJonV7DlN09O2DdTe2xaZiZfnqnvbHkHRPgp1kbZ8cjobOOXPJ1kdC6T+ockIQ4A429guy8i/oUk30elAvynWuzJhvMYaYehBBLVmv+r6lnI1yc2ICXPVFVvRjAlzSYlkTVSkuynoLb8uCaybRHaW7VebI7c6sAJnLmgxMiiXjgWd+3WQFTt2W49rwmbUo9ouBI8b3YreKz8s0/5Gj3BabPnSYj6Uy58KLnfoBN8lU8RrsskbYnSTEVDbob0iiuVzUxOaOW3Q8IW2Cz8n98Z49u7bswUsWwocAu9yQwx5olfeeiA/Of+bZ1R948slKucODMjNbYnkh/XvlBu1DBE0k0D/OlrDjNXGzqh46wk511W4TbiHuW7Zk2xqCttOqSxnvC5cbclmXdMnC2azRlPOBLqMz9mwA/bYSzwmm/VppYhjgLJMJ65pWD20fT5YJcEmLB8nULF9E90l/tmUZC+8UOa4dHX5FkvhKHm7n2lT0KXWUklq7RRTgxqxTUMnynPzsTorVshzPn3/8f4uj6GHtnJsyZ95sdZV2rWdOL1tz20sRWlrA5yPim3zKlPSCqlM5VmBx18a99zazGScf8l1r1107NxJXTqc4X9eWTX9X44GTf5PJsR6vReLfN3+XWaKPHX356rGx9WhCSCHAruyr6pzKOGC6DrVQTMtoB0loZSOx5v69sfyGI6n6pFA+btCY9TNZovPktoyySLokWxjdp0vbMghw6/UYH61PxotGDx401k6nvAdd62J7TxEJ8MG5Il6tfh+x3maQZFgU3VxYtNYBVqECIitEG+zlgW5M6IVCCH1ZRlgEmACHxbMtDWK91T5MUwmuXFme230JCa/yrsa6pFAt+UTy23zRdVyRU12dVmRpOZ41c9YFx08cv1UbCzxlWZ4798QrXK7QWmylG/WBB6+5zLbklJtA1wvQx41IdQGmvKx1LsTUj5uO9FPwUvGHXiSU9Jj2ndiEBMuna71Mitcivq1nbao2sFhIKY2EJagU8hky5s5lde71okLLGmHKIvUq7jc8OS2S4PLdoPWJqGxz05HlAFh4l0Xq9d6Gjp++UyjPahlEtP2udHiOjAaIQe68l+2ZoCnf4TyBpJwJpH5Wa6zvN921RyAE3CUjxO9UQ0BnL4nCZUTyW3Ih0RDR9g17x94TQk+WUR4CTIBLwlabndkxls6aCyilhKj3ayG0ObflRFUnYXVhV5AJINTSQitLfTxssQI3Sye5Lco55Rxuz9hb1PzUbUTO84OCSRZVWBEdOffRp5SM0JLApVZg15aa3r+P1tQM0MXawPFRSnkkaBZoSHKZbFxdJ/YNOoZrfSE6uGR043eIFdgWy5smxJJt/mHxmt3LoDp/94lbPxkPi1uWvnrbU9A+pna+br8muToLaxljmdyuYYS7jLJIEpEBLFuUX2c9iYQnrAv1rrDv/3LjgyE5CkIQYIoMFwH2JYbA907PXKKJmLWnZTrrqecqvtgH7oIeN2MCXOICQNygi4xFjNdnH1v45dFDz6m/2WTB4oAd5DNHEI1xu1Ok9pRTROP4ifHH5AY6wwphTi4sKZZ4W1wTn9XJVt21ISTYlfCKeINqnLIpaZMPwVZvTLHk1fQi9rJKA5JXQR6rqtwEQ3StSpskGVY0dOI7siLsm0UtWhZFcabMUBxH27EZoSHJYCAuhHkrb76Pr2UHokNV1inRA1LWSPr9f3XRmrs3+eqdic8NQLK8Mx87J5S1ysJIqVNop4EBA+S8ChZbnzjolnKDXxbJ9JxDSGG6gCE9RiwXMRNx1Fj+8QceftTUBusd05HjJvzYb3lz94iO1ZHSPy8jP2+fcwri6Ww9CUJM1Br15Rfu22fEHyvT1p6KlyrTdL7TnadcnoEh58ayaAgwAabhBuoFdmPWSJMvh0KGZ4M1GGQBNlpzNZbfRB0zuexkeQYlt8plhU5ku/vFv5AH/O0y2c8X8tDkXauNsgCxvr43gcYPq6Houc94qusT9oZWF3fTzQ9dYQ27/OEDPax91GgqIdb9qcrJh/bHh49uPfVVcw8nWaFlbPAINiGW68BpO7zaDomqCySEaFueqUomvbJtG1BZI0tCLMiW1BNHP5JVhjVWN5e8m3GgcbVuxjTZ+phlJIkuTj3ABQVkb/SiDeQZh4RQjAZ0RXbh4LpYw+rikqfqg72IVkkj9Rtui8PF6uPCFvB7VyzBVKzUb6zOS811puMqFoAd0MMmTIBLBt+HBCeqqdZdV21h01RsVteCRTUWL5MuxjdZ3Z8Vcglyk9aQUaf1No7/L+kG/SathRlAbl3LWvKL3vhSx5LX9gtYIY3Ym0xjMqy1666XsaRXuLAK+Tt/EPzR3LDhL/5dI6p/Q7pAvzhxeZ49N74qyQotD15SeBRP1sU7/3rPFlSmdIilIx/PB+yTsbJA+hQvveyxdP6IlicBUtbIVhbJppmNiJkSPrlm6m/hdI2g/p4lmP5W4FKSbBUIta+eg1wWCXCRdtdVDx5oJj2E/LnkQWRA27jilaEeLBCCn+rkIlA63fOWReSZImh5RCi2tnbdspQicUpV1uIFJdTs5RZih5QngwlwedhmJJPcoUG6tUom2ZpaCbBMViUTrGyQLsdfatXXbVl4580f/5A8VH9CLxdnBTYl2QKRZ+0XQOx7/pezfvexx0ZlCRj8X8nkt6mQ7cXnMX77ZYx9meuIJ5ZIA5A+Kmf+cUnCPpNv262PHEDHgWkysuGurakLdMJ95fPa+iNkhIZYbqjAqXG7owjLDsZlkqpb2f3KKGsEsWZSSBY223MyhtxyN8uNZ00saMc4a60uI9EUdl6qviYcIWug/XQNcE1gV+xu/nlOya2LMLrkhn+G9e7LkHckNkcBJQTLJ6zJZP2l6GH6xlNkdeNiHHPeMWFMmlvFMl+Hf176VyIT4ABrZ7DyFlyTKYmxrOohMkBjyGZiFY7j2oO2erup5RgU09skhLoMzICkWCYAiLV8scTRZ3uU8bFJiSTmZd7iRPpEU4HxOBpNjJ8az5j5PXkoXjyFXVdcnHzWqR/7JrHAteHJQ/K5mi8vrtpT8MkIDbVwUPBSD7mQA63LGqPqYLISYWRQ5gTtE6qsEcE6i8o6jCSfbdm+FlE1MZQPWW2vh8bFmIBdZ3kddYOh+2CQE2DBLrbMSfEgbsNdtgYX4oNB7626GLlq/35UPXaSFViJBVb3n+Nc4PwWUy/n8xf+6POJYT7gZwvYEIK16dxGxUaq5sQdqD43C4wAE2BPQAGktkCEAZmdgVq5rb+pIHfcbWfIxGJ7Yrz+OzNm1/6iZRUu/qVW3bg2fKaNKGd6akgrlEDnNXAlt9LpDHn5AYGHNjO++KAuNHrsW7X0MOQVkrkQOilTu/QjeDyOz25EtW90M8GFr+79119mhN5w+t9Jq+95Td2l1ffExEt+e3jWc38pX+rnJwdKbEZoiIWDilP+gGshrc56nYkOkMNoqqvLwkSdE7SfriwSpqwRnRTqXYJ1emPHKMbv3vIO+W93yJCKGVBcmu1Ck9XWw3BEDEXL85mwPWJ3tRcJ0AsDqjs6CsceN3aFNqjP/6jFC8RlQS3zHaX/1sZNItx44OHvD69aeY9sc77aLnm3RDX5Dm6FoKDcu9vvJ4nH3WvX3yNlZGS7ltQWy6s760CtrFjyKvUsnHOwltJuJcSy6WUyEvieG9kN2rWTe/c7E2AP7DdtEkPzTl/xLfnRX+UUo7HW+rhF60omuXRwxt02zw6pe7GYXHHe8R26erwp+a3XZ7yAqsdrSLiFIeftj4amzrBt/pSXetSonyuJ3N/K9Z3vwtb0u831l/piTT8WUq9f1kV0CKqf6YNJ1SM/56oVuaeuWb/0KyMjdJlWYCE6FiDdQRZCVKkHYIjsMtedWtaITtpwibDwFtKifKSuVus0UlZh6XSk08NSbdTVriduDcrcf2XKhj2TnWffRZZbutqzKGMuwMqce0p6E1I/a8WKU7cfOHA4P15iOZTk9sGNY2NGyzDlQhxCGtNLcgoJg+qk++4TzluJl+CIDaNQ66iZl9ZQQZmDQUe2AIdavMBymAB7AEqx5OazO6NIdJv96Usl2aYCJZlqvO655/7h2YV6vFMJqKiWW5nd+dIkyVZeVxA5VzshXaAxJE8lrb4vQddHCmPFzWHWfKkejYVMgARLZFVSXHKqFr/kPd4l1K6hM0InBzmS9TTAAAAgAElEQVSdpYOqn9ovHwPYIdvukiG+evVrPDGBmDaiOLr8rDO23YBZM1JMa856CyOYMFIIk2WeYdjYXbPOuvWhxF9j1qpqbV2XZqpVF0aWOzN0XVy5xi4bK5fFWj13OM8ChKSUEGKbWD33rF176sjevQVyDsHHdkYxjU8513SLACdzTt2ZdWNirdcQDKfa8BkJAVY3mjIB9kDZy4LbEBfdfu3+HenwAFfqZlOK5TfppyWzprkrltp27HDGequL3Y1/0ZiMVkXD8TdMbtOt4ToJtPLDg+KUCRmgsS+0/I0mhjzrIHV9pKixJQlRHxKNq1BWYMMtqz/R787trcfjOpBdTRmhm08awQ066VemdYXiJhjqkOs6rFZ1g4DJqcaduEkkGxNPDke1N525ZOsjpjnSLK4aK/ATt+6U1q63F8eBu2OnfcHzNi9cwXKLdfWeEg23Vg9wiSMdzJB3hUpiKc9y1eKDVRxs7xTTucN0HqB+g7vleaWtdas5T5Dn0SULsO09TyHumf2gJLzSyXKdBav6DRpUvZgAe6ysDwGeGhaZKAse86ubFohgph2nLKxnn/3hhUePnvRzNeOyzlqbxuRCLLnm+F1LUiyD+zRk+aCuPKks3UuKSlI7Ms0EEUvQ8y9cGUj3MrAV2JAMK5GJxQkyN8j6cBt/BNSM0C3yG23fvWvzNcuWfXFGUh9YXpa8H1MbGOamSNPbZdVJpUIO11gNoGNj5ZbZHmANdRI9VxwqjQDLWecIn5ZgEkkhkawqSxGsLJKVACfrU2+Mf23pGe9eXuY+qKJsV2Iq9cLL93l2XZ5hrcsh8LQRYNfFuS48ikjAumZZVMlt6MSa3bQA59fetVauvaJdS4NFv1sXFi6d+Xf5+WIQ6AhIAny5tHZ+li6h1ZNq1cWOC3WDntKqWQ5JEt8X1HGMlmSEa7SpLFIyTtG12mwxhs6f8nLLv4yp5FDR0fqRospP3KqiuPH2WERfgsQCu9ywMFi5ZEHXh9v5IZBmhJZS5qslkEY23CnrPItWnWdCaSSKtcY1EwgBLfMgO0hWYJybr90CSyXAOh2U5FCoLNS6vQNNNGXed0UrNeBCISPOdXng2vOD/LuN1JrKHvnjYQ+ZKPPyLq+76X2CudRWzxqYfqou3S4z+JW3nn/uUDT56wv37XtU1cPnHNOLpJlUa7XtXOfCgK3A/m+AUBKYAHsgqcYAJyRWkuGPSXG7qSLz8cFUOZB+IGtwwd0YZqGFWIE7ybaKtXzbRL1Re5eMF94HmY+tDYbUpXK0VuB167bKNb6Nqo/r5o+iZ5PbNEmwOCSvs0AWCJcekI9CL29rqfgPcr/f27DjnImjtR+MjW1+vmgNFnfF9eGrxNDk70krMCo2NBQJdllv0rVxWZR817BfY4Gz1lA9mQXEC5uTORldl92Il00QqeS8rbku0/SPbn1I/r7SPTvZgmjBBskekEZ60olNfAUHA/Ich3p32bQyvdcI3/L2BTmhb/MM0AsCmcfGw1Oua1bsVGcXUbWuuwZv6OVFVdYK/rQNbksmwB5rq7hAZ1yZofG8pqHjXHywh4rGrhBrcN5S6+zTTkwFrO+LTGRFxYHoVlTISgghhtiXZuED4kmyIRhhbiDTjzETXgiyvW+TIb8BSiMlM/KxqEAtrt04rKarA7FC934lixok1lDJxlYuW7JtjforyqJpIHMA8myBBB/fi8HXT7dmLPzkcDR0ThoDjXGtnm4JrTDromubXmBByx75jueKD5YPTGlJ/RLdTe8SIhFsk0BK/25bgfNrRyHu7XeyJTTLd4/Y+lPOhjoDAma9mACXuaI42UyAcXgJU+ZnnfXWy0VaUzYJqaqzOcRSq8brOhNpKXG6zrbNr0dacqloBXYqj2jg8WIu3Ep6yGpqDPlIYV6mCBgyTZnQUpGrdr80K3QjlvUpRfTSKIpvk4dEqXSUWAl21uLaLXff/c5vUmaBsc5Cia9vXCBlHq4SKzSZvemFt47qMxpjSKFhpt7uzqlcHdH3T4jVmTcGs7Kt273ZNWFGbZNdWQv3qv372yV+khCGZ2cPr/rYgweb7xmfCzSopi4PkzLCKkzkm3pRrhIronWyFCtqu5SShaRS59wmwD1KgIXRW3d2I54HS1kn6LPC7ToIMAFG7AZA2aNCUqtEvE+yrDLjgyGljFQrMKR9WuYI1DYBB5DV2fExcL5MiB+TKcLa2L5x795rOi9qWtF6pb/TVQnqSoPYuoWmECLuI5/79g4BtTRSwn1lHHDrjxAHbJqFzmLrssaoskZLtszY0XeXXerd6sFG9oqNNVqBTRmcYTr5ugpnLdlZqzLKyg1U19WMrb9mhPIXV6ZnvwziaVs3l3dHWDKuf49QSFGoxJuhL7Z1BDFvAfU9r2A80lzPLOV3wHoVzpghz5QUnblPGASYAANx3DT62pnzxuf9VFpVXubqoiOtmP55+WXGBmMttcDY4bVxFJ8tD96fMGFlzgTd6eF7O5dKwsjRYF8grD4vvyYPEeLgXBGvXj82Nm7Cx3cM9x6tRsyQS0/+HY9AUhqpHk3eXxPRy9Pekggn5WleJOLogSQ7NF5quB4YS3K4UTuSXIfkMsYMKdPXGmoidv4kE1bjV4eFwSqbsSp7kX7KAnDsrxa1Ucvllc7zo5vhDc3vaxxPxFFj+ccfeDiToEmdjO87yObhQnKr1VhASXKUMjyULZ/v0xVvtMA6Y+dtI/D5CwVvsj811+R8F8e1f3fhvnv3JvpO4fxf5oh4kTwXPo+dA7enIcAEGIgbzZ25WLaIEB+stSoD1QY0w8XrOuOAnSPCsjoDbuUKI9mSO/m8yDEp7p3Tn2oAuamlYAAdv3VQyFq3MX25bVURGK2NbDz9HvliP3/qMHh04vjQK2fOadyZ/FtaG3jWrKGXUpJi+cy6N+7OWY0hh2OfOYbuq8S//mjpkm2vTeT7E9XmJdx9+VjiRLYvucZage3jFWOLMe7LPmvBrs9m9FxWVB05HO2Bx4crDIOqk8vTBUtcTRfilDNLSM+usi/hm98ngDHA5zmG9s3PVRvn65GfJY37Hdm37/t3r11/j7yMPj+Ze9SoXylqQ19P9Qy5ftC5T+d2TICBq+/lxqxJagUn1H61fyHTg5HaDnGFxA63x5UuztIa/JKmNRiY9MqH+JmIpZ/MorU0wMfB6bqdYIj9mELWW2kD0gEpk5v3GIGkLFI0dOI78nl7s6hFy5I44FSlekN8rFYT75cv/sUpGU4yR5etcretQKb5qIfi0VXLTh2KozlXPfidH5Y9f4r8bPKnLBn0t4bqE1f5kmuo2zAisVXGCuyrH2QdmPyaUYKQRpuHRbddopskK47vuurBA1tMs8Lo5CLVlG+27sxCPV+EvNSmEHDI86W2gRgCsDKp7ZP5ynih38p75/mcHVv7T9y1ce+9WyByOEEWdfVo/ZgAA3DbtEkMzTt9xbdkndVVgOb6JpqkVk65XUiElSoLdG2+VJYlugkc35sIB5LeVA8fd+Xmy8ZQDsDbdUVzU+lLTqEfqzI/RFX6AJGfLe5YQCBTG7j1FT5Yb0QPDQ2JP2g2lv9bUqD3RFHtpdSkWFDYfd0NoePoLDOusV2HY+jYodvpk1J1XIwDJK1KVNYmrvK1AtsIJJ7AFom6P/m3rBa7PVu3susiS/c8ffK8FZ+anIyvHT14sH3R5rIih36emq+8XLKu/BijDiu1q38qD0J0lLG1l9DUb77pez51Vvk81MUWOQfSclXd2hngLJoJdYOeQatiFSctap91YgIMXDAfC7A6hC6e1xQf3I1ySKluEFKrJsTCxg4DYU5jIa6Atte1M7oUebiwND+guTgd3xekFAmywEJfnEjMQGMjZXLziiCwYcMdb4mj2lelOnPkRcv/IYnul9uqSfLbqDfeOT6+4CdjY+uNceghpuI6MIcYw3a4hRy0oQfbULpC5BhJnkLQEFZU85AawocnqXnxeuuyB3EtEHVfkl7QOFcqCbJG062Ny1KqCy9Qwx505Lhb74d0rVzuyyHWFHMu0J1VqOTTdPlfdO9tWSRNcy3pvJEZrsokz3f+pnXAXGqwYSLEk+iWwQTYgVEz83ND/FVDiItrkfiLVvP4ukYU/c9aLJoB7LS/omuzmmW6zOzPJn0hrs1q8ipre2CJo+RjcXjBgus3jo19CPPhcGGue4EEkF9CWSRYHC7VJapw0DNYyF148u/9iEAxHvj40dqixOVZtRAnJZP27NrSLmMSaqbdifk1Z3QeBcYdQtwaQ2FikpOQzno8ftPSJe/elLQxxbrmXYz9Y2L1ias8yGo6Rb11+Ue3PiQbrMThqSfUwUgwW31By+Eiq/nnyPz8ZZ9Z6HMKUhLYqOxnHuMdpp5VfM4oJouqiXi5SBZmDkDY02aVvXz3wb/JDDR5VYgXGpXFCLnWlW7OBNiyPFrLbM4tGVAaybYBTGWTLpeuw8/efu3+Hd3cPRArcFMfxa05bwlWrcQ23dVbtvTGTMZfzJNWq/sDzVnvWuRrBc694HxvC+VcwS864ou0DSfU5ToQ/iymAgikRFeS3HelJHdkw11b1bhgaQE9JGrizt27tvxJSJVdB2afsVwHWJe1Kj92r6zAWVfmFhkdasw8NhmPH5YVB+boMFJdjP2ttfqEWEFcrDXEkmq1NiftuuUd8rc7ZHjSDOx+4lhfOGKQ5ylvXbV5X7isxXDNfFuWUxLNl0hRZqUjtK4zgyvmtIR5gM87FAxC9HFhpn0na2ok+2LH57UQq2mXwQTYgo85UZUmu/P2FZfLA8tnSUvWxVhfl35luTar4+puFpPbS5lB9JsSw3bCHpeurt91N6LeLyWNBdXXOot50VFuZasea+NaR/49DAL5uGB5CJWCo1gmqIt8EmLpYvxGgdZX7MwgLoyuuF/9ASY+Wp+MF6lxiljdsO21FkxJGkVD/J2d1GUtor6WUFPiKipZ7eCgty4T9dValNOxoBZraJIu7FoOentIKEGCQUpsX3Gs/viR2TMPy3fLYhM2pksn6FihMC8rMzyFSFHnpHMpxlzO21ySMXKMa12RbM8QfJHzLRB6ZP+CSq5LCcgcuA0MASbABpyc5YooSa0ca6KLD4YtY8hW4LJIzYRYmJFtRDF56OXn8w55Fn83RqatrelF4vthCl0WCRsPg4glqfxta6i1Zjl2BEY27VglqW7qXTHRqIudtSFxUbMXMSGWLb4PYjHCrpnLSut/cC7HGpSfp51YxkdkvPaVjUbjJodVs00Ig1hrTQmxSC7LCgXWlFuiWa1xNYabGEfR7cOidt6ZS7Y+gt1r3D6LAOVSyf5tjg/Of+bZ1R948kljDoLQY7rWFHK55pKR/51yYY0dI+Q5x3RZTjAc9PXZw2XUMMb5BvYwxO4Fbo9DgAmwiQBvX3GrJGOXuODUxeo6ybNVaPllj1xzwpZFcskjvDxdIsG/+96MmgYKmRALe+MHuWF0xfeAAeyThp+948LfjyPxP2SmshOy7NYrP/yfdx/ptep/KbPH/3jh678lrawye3z8eG342Tdc/rmfHOuFXqn1Vx7ydkpi9d62DsSEWPn43rwVJSQBdmVqDhVrXJYlKMUaQfz2Sl3e7HTrVVyMoRZQ897rblkkrL5sue3FW6M15mgJ3hyuy6x0tmWM7ULS9b5x9S+QYFleRz7LXok9bWOW4+kWj8i8LJm8EIiL96a6/e55ZoydDhfnW1hWjDcgdh9y+yICTIA1u4IW12tPagXafBVyhXaWRQImucK+NFOcUuK64MiRxlOnLDgs44ONrlQubEPW2cvrt35srH2D7XPbi33xmW4osXJc2FX999EvvWn2yUMv+ZkkmS9SSN2tV1y0O5gnARWD6y8961bpAniJ3H8/lJdpL8gjwZzekeDR2gUbTv97mcjv9a3DSXw0TYiFnZ+JcKpxuSEIsCvOt4zDcejDb4qtf7Iq3SqFLosU1GVZVbjgvoy1WpdBgH9n0x2/UX/hlGfLzoSOfb6q1r6M56w1R7jHRahLLgy2UJIOkelzNnDI70quk0QH7FkOe7EPwbGbbfKGG50xpQTjTl9bzru5PiHGYgKcQ9FZm9eOuimpFcya3BAXdTvxlWk65oRY8S+ef272qY89NioP9OY/TzfjzEvAU1ZSGzhTjy3VGvtCz882TzYhllkTYpTbUhUXrBt1iJdHL2WMfvNNwyf/00u+I4nvmRo96tKFdP1H3rXnvl7peO0HX/eaWn3oERGJmVEj3ibdMf9MRI1hEdcmJSme2wuLcDEhljlLtAk312E4PTS62tnWBWKJLTXBlqNeKGZPEeNdwUOoiZz8Y3blsJrEVViyWlTevyxSaAK8bNkXZ5z6qrky0ZhYHMfR9t27Nl8DBn2aNfR5ll1QQZ51VUaZz706juvyzTUv3e++5xidzG5Vu6Cebfr9Qt5WP9n7/CjLag7F8aG6iA5JD4H5/Y4V5ZnodR8mwIYVMCfAAiwZIT64F2WPXDMplDlSsj/b+ga47Szcgnm/bDRuKwFu74KVRaIQ4GQNdq1Zv2VOLf4raYl+3rWeg/L79TtGPiktqh8zXiYI8f/NnT30uvf/p69YL2nKwiPj+hzHX4tF9LOmJTgWP5b/91T5oZNZmKOt8mbmuStuPPS2svSwyS1kgo7FTknWXyTi6AEbGXDF2aoHR9ph1W4Vco0fAkvM4TchBzNWrvwPH9u//xv5scsmv8l4ocsimYgm1mVZQ4KbGa6XvnrbU+lvCJfwZKaF/j5r3d7/Sfy7EN+Rz+O75eXN8t27tzzqI3dQ+5Ydj4uNvy1THywpx6w5lUhqya/mTJO08yXaIT3mBvFi3hvf3LrdvW7d6tlCHFC9CTF7itvSEWACbMHO0xqcWB6/dvvV+zMHXEN8sNZyTF/WUD1bCbGktF8cePCay6BSAxBLiV02BiWAzJJchYpF5SlknUqAoWsySO2uu/PCpVFDPCjJpPxuKH8Vif9Nrb+y1NCQNKldLDWU9cPj8UZD/LdaLfqU3Nz/tySbv59agaP45a+Io2d/1q34YDUbtNx3j0ocT5M6zm8RKnGXLIe0xbRfYAfPFonFuC26DsAhXKpxz4DbPTPFwnRgxhE8nHa51m0X4xBjqlZldRxvN25dWSR4ki1rFmgMesr+nyNL+q2Ka/GexBI8GYuPnDgafTGpk42RNx3aYp5lHzwwIQhlvRMwOlDn6kqy5JJrshb6EmyjtxwxudOgEWAf486gYeHao/3wOxPgqVVKiKkYGn5YbtK3funqAwfVxdPWA0asbqxxbVYtzNXI/oyYEKCp9y2Zxm3ZW6amVluAD8ZErVFffuG+fW3LAeXjxgQYsKmUJp/ZMbJLkssL03+S6/gHH/7Pd/9p8r9TC7H8t55YgrPJr1qsUv5//xTFtc0yUdfdkhifPDQkFv7Bnx56bnTTa2ee9IqZP5Uk9GWy3XXSIvxRHBL41qordC2OXyxrAL9YYvk5KWmiMRldEA3HXzr+6+gMHRGAEGCVzALbT8RRY/nHH3i4YH0bLSEBjw0xiPVHZ4U2HZr9LaeQ9c1aR30tzyWWRWrITOSXn3XGthuSWaFcqzXkGYKMrs3IhjtlUiJxRbP0nhDPJP9dr8d/XhuK/gO7RJtRpXl00FYJE38bkpy7LuJoszH3opxpbK6ylLOH8g0tnGWS33yMD4NE+jywNcb12owl7BId+mkrymMCLDEpWHoNyahoybHaoGutvJdsX/Fn9VnH/+jLo4eeK3+5uzeCL7FMNM1bgX1lhiwXoCKpe8ljrcD8ssPtzTT5lcT+UZnx+Y1Jb51lWCXGuBH8W6dJsGSyl2/Gce2cxCIsD92fke6WH2sIcdFHPv/dHde//6zLo5qQ9cPjx+Vvh2Syt/8kGvVVH77pe5lLOH9tshJSEtB8zqT7s9TpAfl/j0sdm3W4dUmyRhFkNCWE0MOp7sDbzQN3c86O2F/XXHT9USSPssilxOw2FdFaXH3JdVPylM5Qi3LI+F+lHNiEtP6+XdTiL0mN5kjvjE/XaknC49YfxwXrN2M3QhA6axAbL8Z02oV5X7g9PyiPqasP5GwDuST3slBqDASJ3tizjDrXQTrXkC4rcp6MKTZQTAfpAsH1DPTidybAEnUTsTVZZqX1FpTUSregVYz1LWvjedyYtQ4hGitwGTJ9X/ItXbMu2xg9TcS8rHXpV7mfuXPknXNmDf9VPrZXmwm6fYrqfVmkvEVYrvdkQnJlSqznOomyxJsT67DcSS+Tqr8gCenJZSfKapJgEf+WjFH+ljxcHZOWsJPl//tAFDdWNKLaJ3TxwBCLbotAdA6vkEOzankJc5CF73Koy6NLL1PscJDkVLnpuEihv+W5nLJI8FXptDS5ZONlZZO+tV8RjWh3VIt/W/5vJQzgHy8a2Xj6PfKAdH5SJ/vY0Zev5mzRLcRGERdh+DUq9sDG5A+vWnmPlHI+dmzMOFjZ3WgPIdEWPbRWSsw5Ji970M41GAJsuqzAyOgcYfRJXLuxpwZ9jGlPgCHuzToX5jLig6u62RwvQWvaduhNl2nuuoQMZcj0edFP6Z7BAeM2xLd89p3frvGbECvF1TnplXeF1kqK40qVRWpbf6fKJMkDdjFRVpdKJ6UWsYSASuz+h/x/b0/+b5KkS2cFc5FAFX//hFjlvhEhB95P/9bK1Sc//S8HPvDkk+OwmEO9BQlq7YTNWE9O8339x9QnnvIn17BZtlqFS371tk07Th1uiPXy0PMuefFzZRzVvp7s+0ajduvQUPwBNf697SYtxN9HcZzEBM890RBXTB6vfY9jhFsr4/KIwKwypC30oiqRBXtWs6O6PEAgOvayDebMkddTZ6n1JNTG6hu9xMhnbMgZ0XSWg/S16TZIlnSfNQjdd9oTYES2Z32JIxk7HA0NPyL9umRpE9yfjljjJJTbGvNCNd14YWQYZlMg2GXITMb2cR9qHtUUizWGpPPLTb/yOstuPq5XJceWp6HnZZHyun3m0jPXiKi2N7EGd8okxTOlW+akdImeLQ97V8t3ygcTt+k0XjiR8bkPvf60kAmzknjgaOjEd2R88rokGZAk4y+eOD70yhlz4qV7vrq5kNkYYs1V56oeKrF9y3q74eN8O6TWNQdTDGGI5FQpHlCLaBDLsyH21p9cQ1YXRvQhkkxt1AugtC52LklW001allWbIS+Ffin/3yJ2j+6g6XoefNbG1BdDVKH6QS7DyphLSJnUc5GJtFGslZl3v8H9N+Scuy3LdK4zWbt9LxGUd742Prvb8x+08aY1AYZYf/MLbnJhxsYHV90VmvLyMxE5b2KpSfdfhkzqB8TnpcDWXz16VsuutOhKd+GfyYQ6Hxmv/frfzornjhnqAbeFy+ft/jRW2Ge9QvQtJMlq3p7InRCJn8v/30vlf/2jvE1ZlNQLloTqb+S/rUiSZMk5/Kl0S94SOmGWGg/scvfEWFZMFhuoG3UIrIsy7DF+uvmppHYU4P5pmneQ+FmBI4W+Y5pcrUMSev064+ZJ3SsjG3a8X5LaT0lSe02r/FfHTVpNkiW12S/dpFfKZ7NlEY6i86Z72STIs0BdF1c/bLIqm+cK5ELMpU8VfqeeX8qoJTyo5xqDJbeUCiMF7mGI0a7C3utXHaY1AfaL5S2WOEo2AVBmRcsetbYxhfx2bqqysbDNs708NN69dv098oCPjsuZ6l+4/aK+7Dt6Cu2Nms/csS+BQYuRwc5f195Y4sgkXJLhRi26WVsWKdenlwmxVFX+5L8s/c1GLd4okwFtkQ/Hx+Rhere8PBqXRPfXktyeFInGmxrx0OdFVP9vcaO2TZZO+l15SPmhrH2c1DVeVkZs8O9t2HHOxNHaD1zundBDL8Si0k0i7HKfdM1L7e9y/TQdqMMkxMIRwxBE1WRxDmJh1j7XuDmGeO+kMlLrr1zDGdJD4/elq/RfT8XHT8g2mbJJU30mpisRxoRDhFwjVRbkPZO2Nz3jrndDWbqHlks5Z5mIqreBYQCtv+l65a3A+XOct7uz9CQU9cl3idrQAXk518xLYDoHh95D003etCbAyWIjXKANn2px0e3X7k9q5bb/XJZlU3KtKmy+qhJLnYu1L1k1uW1j3Jd91kx38+ojb1D6guJ6O5NtujdLkvgetSySDou8+3SV8NJahaeyR8uLo5mpm3RiFa7Hja01UUtKuciEWfHjteFn39CtGsIJZhC3QtvBFNI/1NpALEWQg3ye1LrIu2n+/vGzeHJY5pj+svMrHS7ml7aHiomyJOJ/J62/b8xYhJUSSq7a2TQ9+qMXxiOk3BnBszerF1iQ90O5eoeVjiWuOq+9EARurohXrx8bk5e6g/enwye9SJCJNN4pL6qblRQIfxlLsm4tOVyOgKqly7QnwAk2vgmtpBVnvD772MJ8KaOktnAhPtjQNuyy0qWFIH+6W0XK7WThaJS7VSxDZjKm7yUABH0mv2aUrFmdNd0S9+Zf13/x1pOHXvIzSYJfZMW/IgmxTDq2SyfFja9Jy3BSn3eVmiQr89+iIcsnRefIf3updAn/V9GIP1x2+aREb8ihV2cFdVlOIc8NtA3ErRGrj0pqQRhoyiqFsQLrSxSZsCl7zGAkOGCtX+g+MbVLwwIacbyvFkVrmkniGtG50ZD426Z1eOq/Zf85x49OnjNr7vAnp3PG6PyzlD4rv1p4yjvld5pKCNDLiI8PFquufOCgdH0fjD8sec0TqrLOVIOBbmcWKTlVrb9Ug4zOE9AkC1IKa9CwLnM+05IAN+N1G+Kv8qRVS1gR6JvierNW5vi6264+8FGE2FKbJmTv8IIF128cG/tQSOKnI3jYl3ORABfTwZchMxmX+jKDLBaTXzdK1+8YkQfK6GO2lnmLLqSPvKw6EUfxK2U88BG3Fr1rkSbJkhbexDX6YqnJXyQJs9IawUkyrPqkeH3iPi3DQk9Id80ZTW0b9XfFtdrFotH4aJlkGGI1TdRJDqTRUONZGQVxf/fQxJXeAqUAACAASURBVMf5QnVTD9guDEzWJV/XYVcJJN1cgpBUC0H1nJO25jB0Tcps14kRjq+Xz9rKhOQmSbCScmXSA+OKzH8rGaOna9mk5JmQlwY3x1Fj+ccfePjRZG1GAXHzIddw0Ky6WGywRoz0PBKG/E6Pkj2ts/Irtm7Ye+8Xk/XxPTunRqN1Y2MnbOGCgxpbjd3jodpPOwKcd0/WkVZsQqviYuhJ7iXbV17x/HFx01c+t/8YdQHvXrdu9WwhDvi6l6gvu/QGSn7g58nSEKEOqvrEAGvXSdfN6Arq/HUuINgXfoFYa5JsJW2w7kSAOVlLRgH6T4smmDhgNa539JtvGj75n17ynX5KiGVa0Gs/+LrXJDWCE5fndptG/XpRq61sWoWn/uRhT/5XlNTwnSMtwdfFUfR16S79G/L//pm0Cr/vI5//biY8I9QGglhAQ40FlQOJB3S5LrvGwibEkjcS23UWJt8syqa4XJv+vmNCShJhkm5R5uBan7J+z5QLa8cGx0cnjotzZs2JHpDjJvHBzYzR8pGcKZ/HJGZ4viupXFn6VlFut98ZgxLbi11LX6MAdrz2t0jo86pQ5fVTvxLOitrpswU47K6YdgTYHPNbJK3AhFbGFQlZ5kh9qflaEPWxBeIumZTnmx7xCwUcdA+r702ZHKRrZZGaJNiTsHc+DsXkYGEf5cGRBixt1JpwzqIL7Fu5skim1ctaguP/XRpTdiVxv/LZ+gt5kfRJ+X8n5WF7OPm3F37+45UnveTf/q/QWaJNurksoN3akRCLT9i4Y3dZJJcLtn9yKnwssKeVdupxE/ctW7JtjWttjW7XFXJzds2h+Pto7YILTntVNDx0Q2IJnjjRuHDGjNolLauw/H4K8UxiFW7E4vFaJP69/L8b5f++WL6jfrF715Yt+PGq18P8HMFjcMM+ixCM4LpBpPVDm24RMhWL6UzOEOfE5vl1wZEjx546ZcFhaXRajNlPHAOMQcvddloRYICLcyE7c1nxwe6labXQEUaqG4TtZjCxAstD9B2SAL8bqpurnSnLse/LWfei9ZfZ2L5x715tLJCP7On8UbDtD527smrNRSXCysX1QvpWOSFWHrckQdY/LTjz9Mlh6Z+hWIXlRVhyATAhifDMhhAXyUzYL5c1hGVccHcSY4122bVRt59cMX/YOF/XO6155yLjQeuT8aLRgwefT/530aoMO3BjrKUGvdCuw75jUtyvIZj2T5vR2oYNS05vRPU/GT868/+cPffEw9mM0fHRRlz78FAtvkn++xfks/neQbACwy+7YHtf/9yUtwtcF1Lljdw7yQhSFkLJaevdBnUdzxuuKGF2vsavEAs9SDKmFwHevuJWSfAucS6gJlEVgDxbxNLifm0vMMxNUACrqxMyU4MyEmLpiDX0JWTR01poHOtWhFkfMrh92NGZ4GqKzGLcoCUMGYsutK9KuPsJytQqLA91z8kD9ouTxFj1ocYVKTlOyHBZrs95nMogmJC1cLk3lk3OdWWR5GXXX1/14AGwpc8/ORXeCuxveW6WtQNZgSHr2N9tshmjW+EI4gdRXLsorsV75HP54uP/P3vvAn5XUd4Lr7X3PxcwCQUkJQgUtdbvwDkgAYLRIKicckltCwWrp3IVWoXESgQ5KaL/79EKlYOgIZEewYgfLRYqIAebYFWwICFgQ9BjrC0VqK1CSBFJSEjy33t976y9Z+9Zs2bmfeey1l5775XnaQ3ZM+/MvHNZ85vfe9nemDdjRnOfxsTURvht6EyiXfcR9jDF591Vvuu6oViLuMquYr2yQPA4AzPs7qm7C2L15PXkSnxVcV1WpU9jA4Bd/Hphwd37pavWvUucLOu0SQ5Rn4mMI+nFzfUA5JsNTDXaLqYaos5Uh6PL61dWZj7YgrdMQqJx02NCzfaajzW6j250yWVn33k9l0YJbsUiQUNgq7fZ1Yme2nNm8/CL330Hy687VH96ILgbGCuKmxeCueX7GRi+9IaNmTOr6IHR2SH/npTh50vpZShGyT84lX3aoABttuMkXnbkb13wOYquRr0MjxgNzxF3QbqkdzBGGPbix8E3/3+BGfRpcMl6a9c0eqhMon0ft2z2iG9btmuMCtBt5VaxPPE+6dz1+rFf6yqnjYMDps/HsVRRO5NkXiuKN4r5fjUTQbrvO0/imFYcCwDsbcYcufsH2/gB27OM0a1nrP07JePgCQYzm81TFmMM1qvywrmCc75XVcC6CJljejYEHzbRPzfn14uyxt2eZgJirT5h5iikRdJNwjVL3gQRsuM/i6PkBlDYdyAK9FoxSnTwyTMInCzBFJpymS7bt5ACxinz4B2cytKv1p95TkdFNr/+xyXf+kO44H0VHgh3T0xNHXjEjSdVOgI7Zc7UZXI5hHcB0FoQNeKj4ji5eZhMokMErKLsWVmPZezhUPvWfZ2UX9P2bkntYf3o39GU6o4s60Yuw++vhDurFvyyeW1H8fI/WLvmT6hzVpfra2AsADAbrj8IjvL+wZOHTZ+9c/bPwax6X9Wi0qVFksvamkL0AaA66l6AF7/chiNsUuO+Kivhuu9BX5uZhD0eOXvLGFo4bJ4H0HY6qQXJr5cCnmW/XkqdkGmR/vHib5820Zr6XtkXfBEMA/s7kBRrIS7MunWBsTVFtq1fq3RfR2y9+wensmeB/duEUSHA+6lz75/5wuzWc/B9FHNz3zR/xTuDxZnAdDuI3zkjzIJkTZ/WOBeiQ39KNIles+Z94DsugOUkWV+ltEnh9pP7HvGN1q49S5Jkl5iiaRDrY5Bt+t7jxL7Xd6W+NnSWgQzkQql9NMFl03s2sMD76FhgnY7F9nSxdga5zoal7bEBwHxC5DRIthOlArUas+gcYFa15XogmQ6fED6/MrsaQKbaHOSUU873iTytTItUgEzbdTLu5RV+uC0wz/0ZmP4cQtRNxq/XxXyaXidrPk3sX6aYdNkf+Uu+SkehzRgH7eeredRcv9ezW47/0JNPQn7mcH+8g1M5+OV6M8+RGngnk/dPPL6l/f0ojo6QNQRz2mrG8alvWvHOb4bTXjUl/f7v33YI8/2VTaLv/tpZd/fMpiuYOzgE+AzhaxsOiPfXB3amVHMlhe1VgLuc1qovbE+HS5rLXZ7fX2XSygRqVe3UTLzbWhl5AMzBqQxcXXyCpdevnn+wKkCWyn9YNUW2jCX1tacIs2VvmQof2wCHcalpkdy22fjUopgrM1NlMN09DmODZb9eUnCrAaVFenzJtz8FeXevgJvBMzA+yPOdvGFcLvri6g4BgikmimX6HbPxhbjQm04B3+BULtGZfdtM9SIB794+0A02SZ6a0W4eftiqtw+d3739Ka42iU6SiV91g2IJuYOTaSxgVocdHtyfUCbImNWGzQhDnCll7GGbMVWhrOvdq/b5Vc+eiz75ff7gLVs28Vg7Ov1i9+9xDkTmup/GAQBLkZ+z/ry+uX5zik+SC5Mo/n/bM3cc9uXJjS9SJoZqsqxa4Ommmzv3x3tE0fxT16zpfTxdzaqzID+bu9ZXpg68Yxsb02ExaZH0/tVYf8b1d1r6oQ7bSgHK3Qt2JiAWpQ1AKzddes5dPTNLSh3ZfNpmDp+4+Nvzp+LoewAHpgHDDSZPya3c7HOcGC+us0lHn2CKz2CoC7rN/Ia8zJva9Q9ORffL5f1wZZ51gJvvBQj6NDPzLRl5/1/9zHK2lwXEuvtr/3rPaWe8/h45dzD7hg06V3AoxpXygGWz/3hZ/0cvd5Nsl/4OUx0Ke1mzjPiMUu/y0tmYxvK5/R2/85pZM1pb4B6fsS6ikmS1STo+P3KJcQDAy+AyCrkxM38y5skB/IN7wqnMr9gb7OVIdfDIYHSYfWyLANZFyLTfXuNVw9bnllJeBqYkFrjktEgbln77azDTp3f8nGPwc87//agVJ/YiVI/LqqCCVQrwDXU5t9F92eaS/sGp7NMiObWJ+P7y/cB1zSw+jlrxzjSqe99SYpyY4P6qE82iIXDdH4IlzP9h1gVVYH/9AWZqKWHlY8vNrW1As4uJto18mzOiLltrQNYA5TFBqqN0D3S5w9bsvN16HHkAbDR1llIU+eX67SjeBQCzepqXI7LfrI5dddiMmRVUVqRlbxZYEWm6CJl222u8SlN9bkWGlsLOyoxuUWmRXAJiiRFuwaQb0g9B/s8oavb/nkyb2Wj+zs52++rUJxJMQPfalRz54vTGd5pxtHwcfCF14JV6WXa58PrsvEFelv1ZYPuAWNQ2ZXNnnY65Pzz8/gR/+FExwyIw9pmvIupi55K7xUjOLBqOhHj5XV9739VFjIMqM6CZ8a1YLmxsP1PcDWwfxMqy4qDquy432hqg3rt1ZsvU+got1umSLJbWyALgFPi2o6/HjfZvtJP4R/pIzflcv37+wfmUSZT5EF97dGAWM4VQMcUYu0zoW2k+th6bvvv4kDXZTh8WTj7lGkjBcSlhnFngn7SXn7F27UAvJbZ9rkJ5EkMr+OnalmdjdDGfptRxudRuWPqta+ECexF06zY4TOd3A//cBP+9D/wfi3jd/3vXPxhYn33AVHruOJpH26zREIyUTXtUQG4j06Wsd3Aqy7RIrI/mNmmg+vGl3/qj6a3m10X/Xk0k6M55XUGzaAz4quaTAXkxbzllzntBsCpg+sz6S9lrbH/A+XYL3KWUUbwx4IoBX1lvmDxWnmJlMsgHLcpaqMuMpgZM93Ud8PUnbfJ34NHUbphRjSQAliM9wwfq/8JA/6tCZcZIzQ7+waTIz7qpY4u/HUWLZOBlA2KVjG0BUZFdfB3EcRdhsg3yc2AdezTIfXQ1OYvDbLfhlyKbLatAI+USKQa4si3PtEgxn+aM7sutX740q7HP38AZ8NcQqOqruVmQAme5zFKGCU6SS+JGfEN6wU9ap0zFzXtT/+CocRnc+j8dNZKZcIlk1iI901CXNke1Tig2yk4/1fEP9E1R5BIQS9UmVQ5f+ymoFda0bAqtmY9KREynPJBh68kFCGMyy/idwqbKYFRdR72HKCDVNE6KK4IOwFflUauMeazbGF4N2NzxdaOkBsgdXi2F7/lIAmBNWiLFvTfZtPWV+Og7rlsHUVvVf2zSJrmaP5um1ZbBVDnCu/gSZMBqlM837LthtSbbAwLr9eGhX4Wky6EAIknlBT9d2/Ksp2Rza2FYcBn6CATnORvMk3vpWUJeWln6l42bW0cmjfiLKRMcJx+BHKBns7/3/IMTYIXZqStFiz5i38Z3Nmxprx8Xs2jVaqNcxEN/AimXa9YmtW+hTC1dg1Nx/VDNlUV9ZlhgAousZHeFKM8iMNZe2iqQFolkhUJdeAEe06hNhSpHAai6fcIfq2C9/ZOcHoy6ZyjjoADZSUXwPer+pvShLlNrILQGfO/mBjC8fs8oOV4OqBW6/8Mub+QAsI0fryqnr25CUbmSP7HvwvAxhVCxwD7y2FhU5tVFyCwCWGMy6/Dx+tVKYWd7tYXLH81PN3pqz5nNwy9+9x3bbMuzNm0vroytThrRWXEr+haA08dYNGrffSrXT3OgPt86BkDuqulRY8nOKPkWlGnCBroETPFvSPdSBDBJiBbNQDjwwf+eJI2D4NdPw39vmYij94+DfzDXn615pO+8UcwrWRsUcJBbA5aBgFRj8U9RZB8Qi7XZau+8d/5vXbgA0y/C7t4UJ9FzYM30Ufjff44a0WEmeexxaFBB4oiPb5g6cr+HfFizbtyyAmXv2QJJikm1ZTe7xXFLDQ684Sz9tdZUMm9y/fqBppZyG2dda9Q14GtFielHRYZhdcbt99EDwMvfLKU9Mk6ptcmyyj/YBkhTFliAjZEzBQ7x0iQDxSJkMv0UAaxVMuuw/vrV6MKwptK6IPjlg375wqyf7f19kW1VtcYvitT25IulFUBP+5dNkUTZj65lUjC8pf39rl9wT4wcLXqfrc3ffmF26zmWOgkumt8BoPyOjirHw0S6uMtyfuYoTBKrFaJPtqBB7i01OJVhfW6a/4YLjODTdm3r0hzp5AAAvguA8ClyWiS5/CDWOvXMsdVRf6OXd9a49nHSKmUZHXzCfB/g2ie8Ht4PXEZdotbAYDTge7+l9Lq2aKRoCW6ntGLDUcoxeJU1CC5aGxhjSWm/CB9b1YuSrY+t4uKTM9UoAlhLMutIeYZF5Hsx5P69FD9d0YeYUl6O1GzF4JQIfkX1MrYMwNDpAGzTwD9ihOhmHJ8K//Y28E2+ImonTwNDvU83h/BNR+7b+OA4mEWHNJU0n434xTm0/7EPCHZKUSQrgGDKTPmeyOsZ/psFeEP/sEBvjThal0TxImNhwXQaFRqogPXjmUu7AzpzqF21Xe86ywk7IE3tnakcvpdDtFLLqDUQSgMh7vWUvtQWjRQtdcqMDAD2zeVbhP8ufRryJX1fibQ+to5RkXkPVcDa1k9ZHm1ZYP32E088eMbExB6/t3btT3zmZtTrUsyRMR1wppZ0yRQuibblWT8w4CyCbKzfRf3Oo0WLTBh7KJhoxx+eiqPvpf+eRH8PJ/J/Z6mSZrSbh+9stk7mZtHw78t5LtWi+jhIuS6mxtT+UqLAFgnCfUCwb0AssCPYHDXjBfNfd8EzVH1h5UyRnVV14dnnIWCBD+8+7JjElxYQCzszMB1Y/V5hEGwLgMVxM3/3RjPaB87Xm630EaAw1ZIjQFO1iFoD3hrwJ4qy0Z1ri0bvKRktAMzVQQ2ApVefWxqjMNPRlxKEBYUUC2es/buzxL4FeIUa6rRIoedp1OSZGFUOakmXx64pdBLHB8btLsDTKcszLRITqwTtFQxII0aLnpiaOrA1beIL0P3T4UL3OLxH/hcGhJme99nauJGbRcPvKRvMzakH6TNZ1HqftDLFpPWC7Of71oXXwAODdao0Wi86pXyCYw0iLRI2tseXfPtTqdWC6Y/A6lLKl5UWydfCBdON4vdWu90+9aPn3v1Nh7qFVvEBwIV2jCDc52GJIL4uUmsgqAZcXBtV5BDvFJdX+/q6T9NQMsDc1FlkbVPgm8Sfbs3csf/LP9q4dfbr3/wAmByaza70equEWbTvq1F68YoUuXG9Iy3ngbXL5hbVr9roRYB1960yHjVN4NY2dRH3t6UwyqJs2/LDOjN9MNw3E+XgtgcYuiBiKm7/Vp8pTn487eXWSbtf1bwHmOLjxLyrw6oL1u+Ql3EK4Azh50vVtw9j5RsQi5rOiDoWGz9g7tur84eX2yzjcYdyviC6aEVJ+10QyO4qLMYBlyOeb1Q9l1Eu5J4ro7/ZO0OyvQ5yVbbW6/ZcNWBzn7WJT2OywDQBaNdxjFK9oQPAKlNn+MheD1DvLDCx2rcD+qJ7v3TVunfZpDBSTWro4FYuC8fbvFiR19aXXVaZVxchk+nLA1jXfr4OCw65HPaYDGIE5rT89uTFf5jV3Ps5uCzOMXSpJ5vo11tZVoWqdm4WDSfWwyzwFfOXZD7BwJhv4WCXAwiRQeMggQFoYC4vHlQEXeo4bcpRItKa5eG+gYO69PswVq5pkUKDX6Z7SnqjHvBjubDB0uGIG0/aTKnH90BREdCJZ4tpiWXOHQswXcnzqkjTf5t971LW51HJpb26Tq0BXw0QXBvJ91YqNqgZYv2sDR0AJpo4Zxhcx+BYPa0N0j/Y5tVIN82qVyDCRjTuddWm8papMNl2AdZ1EADzMS2aAMpRlbELnehPi5XtPkZdctnZd15PMZu2DYhVBd9e3w8iqy/4B986f8U7L+QpZjjQFX0uIaruZe04uTL1pwR2OIob581f8Y7vhuhHFWS4glOKn+9kAWbWtjqjMNMqmU4BsQoIgMX7hqRBkofQ8+0l1SswIBYpxoBpUiV/Xsq51nsMAJ//IlKv2a5BsXwV9oRP/133k0+bdd1aA64aMN1nqfdWl3t2DYLVMzZUAJjO6Kr9eAE826RIymksaUfnfOkv1n3FdfG71vNgQXmTylcl6guSFlirzKt9g2wpZFI3fG3uga+wHGiV/GSJF7rLgbUE/z8DoytdFKl+dxyQk8pXOLgMPhPqEqJZNGODGRPWAw0ADMBH+AcQUff3wERqNRze82Ee5rCAWaNiBs20YmOaTGWB/Jll1xnN1qMAdV1L1LRIsIe+edQbLjjJp8cqn11ujcDkWplBdy0b2Fqm1hPb8hmHWJdotaJtTvXgZgWoKxiTgA22yAB05reEZDvkY/94HDX+l+sc1wDYVXN1vUFpQHZtpN5bfV0iqe0MSi+DaHeoADCR/U31qGNtfaNFg+CdzM/4y5MbXyxrwlxYULlvKp8C7w2lMK8uQiYbi9HPQdGPsuZmWNoxAlsBSPqaCIqXRA5iAbDN2XNm8/BXdrQWQ+Ccrxp1RgiIVVV/uhBrQWaDOWCAE20aB8T/eNF3/0vUmHozgOEvlRU4KMTYqDKoZpmUy++gLvfGiz9Ez71y3bq7qfoQy5kDYvlHfCZEeM5FaiYFuAL2k5vqU8rzSOihHnZID2rIhMjWMg6AupJm0JMlW0aoHoFc+kB9/HLZZ3WdWgNFaoDdZyGGwHF7Rsnxp65Zs9P4vYD9eefJp94D7k6Lffqkcl30kTcKdYcGAJ//0aPfGDcnNgDrtKeN4nWsrau8FFwPgAmmsqA63egWvy+7rEyL5B1kq738jLVrrxbHogHWZH8JmzUzamUJpsqufm19VUnshtwmvzySGBNdWqSKMihFrhcOSKIk3gPMn/85akSHSe2VljqmyHHKsk3AleJL63Kh9h5fu31G1GicB3KMFxVK/3V9UaVFCuXnSw9UFV0ipuQigOZ0OJzVpZaHKsHWNtGyRbsEVI9upLNMkiiDaO81F0gA9dHJpzkKYLVxgaBGeffpc1231sAgNeB7P5f7bhNca5DjLqvt4QHAfubL2qjOtv7BgwqMFYQFVjClAXyMB5IWieovUdZGqnI7lMufeMGzZTbES522LZu0SFGUC7bF8uAyX+Iq67nIvm246O//Z9RsXNXx+43ugofAZaPI/nIdqgAs1Xy4TNZXdQnHzK0pQMC0ljIscEA/X0qQqhTICoGteD9JdQXfXkr5UOvb16oFxphjbm3PSK6nqgJg1j/Vngt1plGsNXhbVDBOPQ9CjaGWU2ugLA2EsKSMWlPnRo3mIxBgcy/h/NnVaLcWnH7ffU+UNZYqtzM0AJgp0Ye1TT/cUbJp6yvx0Xdct26HPClE/+CBpkfy3RRdHZx2xpo1GfM7b3ZZEbzK9+VK9VLFwPrTc+deA/3/cJU31SD7RgG7uv6JlzMCa8z2Uy+oC+mS2WV2bWUXrU/MtWKQQfD42FW+k0X4SRataxv5nA2Cs2CPJG4v+PhDj6IfbRv/YZu+qMrqLvWUPtgAArltlhap1d557/zfunCB7xi4OTLbyxBY7XmQdzpRZoadtWWP6eX7ptPEfuWKUc4bo2zHeAbKNQM5vqv+kIc94NjMg2zt0Gd4k6s/9tD6jJWXKJe0h5Lk1iu/98hZNv2py9YaqLoGPO/OGUJKJav2Be6vgKECwLzb2IUVX+DqIFlYkK0qXIR9A1eBbnKMrS+7rDKvLkImPq/jWyKQj9tTzFf34nffsY0EaCVmBDMJ5P7Bz7/8/BSWFqnMCM/YeVKFfc9Xdo85KzBSbpV20Sff8pbXX/nww/9K6VPIi7u5PX2qJTJ7NeDLu/ygwtIPAVPwMxj3IRRdq9IVUQJciawujQXupAZzTYvkytSawKvHI2MlfYBVY7UxRVbqKsnn6J2UfI11lhByOd169HlEoqzxukytgbI14EpGqe7gOlm1GfTwA2CvaM58+Fb+wQMIfqXafAFMlsGELe9j67rxerpUmFcXIbPsA2lY2sPAJ3kcAttBuehlgl6tPmEmAmx7F0DMVBrShWwm99mz4DABYM+hjmx1CmPkO3jM5NLG9BqT5dtXXX2K/y2zLICX8eNAhpEN5mm6xLZIaY4E315SeY/HnmDnYogJIcYwoDxmlhUI0HZfmcz7dftDrkPZR4PaPyGWgSjj3g0X3wbBDN9jkLtp8ZEr5bgPobsx1PLK0OF9T3xg7u5W82mYqz1kZcF52Y6jZNniI1d9zkeRvnd76Md6FlTrlDVrdpuCZvFyWPAtn7EMS92hZIBt/XaNk6EAtu9f/uZVrRmv/Flj58zzwSzs2k59NWs8iIn2NJFgXa58WqTaTIO+slCWowtqKYAW7Jp3J3FyIAOglItYujMEsz7E3LAHgFWyB+UfN0oAGDsbq8Rm01e4uSTlwuzTFhZsZ9Ihiu4gLvAUsKnKPW3SnWyGT2OB+6wupTw/Y8TAW5T5RM9FipCAZTDQ6trfMs5NbI9he4RqGUFV96iwv2WAN6pOh7VcmTr8xuMXwXEffyKvK4jAn8QLFs9f+YyrHgPc60lN1wxwX01DCYB595nfLvx9IfPrnT1t98EuUaK5LO4fPGuP6G2NJFrb/eje+6Wr1r3r/csXXvrSK9FKle8wacUFLuRrXpyOTeG3G8DHOAesbWXWr1PmxSKkFvoy9yXDgK148SIxIpYssAVozpgA8gsf5IJ8DAD32wJvE7K4GgCTVVW5gi7g02YQ2EXb1ewaAww2faSWpZkcR7snpqYOPOLGkzZTyqvSFVHSHInsMam8IvCWadzUxzuq7kKUMwFVbz9l9k2vsH+xLZNs0vcgHo9CzL9KRpngragxDFpu2TrUs8HJN4EFds6/buHemN6z527evOOZ/eY+DemUDrCZg5pcGhEArJp07DJrs1DSshUxfZb7HcC8WBkNzvcVyjUtksqHwXquxqACB7Ci6TEGgEEtfeYVN1NmWswAVVvQrL3MEU0Ay55G7MwYJtZ03BhgjJlyXUtYqiLfdgcBgKmBp0BnvQBXFNZYLM/0TTGz7nxaO+mUSOUtzaAJZ6Lr0nCrZzj7gva1gmesrz+xrHDsUcptggZTq2zwNphRFtuqjQ71DG6vj2STc2j3YTCJXshr+phCU0ktOfuJCw6oM6gMMQDWRGvORGc+88yoOfv14S0cRgAAIABJREFUb34Agnos8t961TF9lsdi8WKkVIOKbQ3gh5AD1pjMekPSVqlsIsdf/CmmcyJgprANDmmReqBZJ7/IwFYmEIsBWBsAjESL751DGBDVuVSgZxfyIIe1i+kCbR9xBTHqR+g7j+ifRPF3mJUNbQfkS7kysLr2MHYplCkn1o6rPrB6FJNjMVCVbXnePoU95u3MeWX6S7+c1XoQmIyjc2DHkvll9YkB/DBVhf1diiTNhVPObpeOVIkNDrlHsYcpF13VdcZHAyEBMNNaHny7mUJjAFjH2mL1cuepIlbP+Mx+fqRDYwKNRWhOhyZdDkl1DLM/qJy/1AVpa16skqsCny6vSqJslXm1Smbti4DPdA9MwgUqiaPnwCf9il4t4bWfwtLySxH1gmjh24sPJN2e4VOAENOXdY8HdRq0KgBgh7Mq++g3edj02Ttn/xzWx76UyZDPNtv2dUCaAoDF2AoYIDeNZdLB91YnD8vNG7Kt9FNVQBToHOjUsKYUVlc0UbYtn45v8v6Jx7e0vw85q4+grMeuTn4Oj9Y9cz7Zv5gqh/LAZ5QFZ227EX8hbkffA4ZnJrVdQzll9GfqOezcvgZ0O8tzqOhrKZG9V+QjSzt0qa4yxhoIDYBlVd67YcnvQkCsJ1x8gTWEljZeDzwYHseCXu1MknmtKN4o5vvVTLFS1hgvB/g8DcEf8uVMw45grIj2UtSOzvnSX6z7SpVV5GuyDGMLnhYpvcxESSbfsPRSVW9EZFEp2N6n4NZ8FxxyyzJVLQJcWZpNM8DaT4t0/wkTs3629/chAAT5Qpu5vAg5g0PsJ5yp1LSiOCMGDYDJ55tiSDySva0MEQDb1uXdUD0QmgAwK999wLmrLyNK4yy4rIlgbGwrOu3KdesyudHF/oT0X+yNG2mTqg+K+bDI6DK5tDr9QFW25XnfKeyxOM64nfxHO4YHHIgJcNSKE51iAniDSsmE2BtMd76FvXzp4ngpj5bUdaC9wxTw6Ejt02TAB6r0TkHcM7JpavY71I/Yi4Ohvk8nbmbbKav2D9WzggS5kJs73k+p8yS5cfH8VR/kvxllSWV5nft/dNGs7buiH0Ibh6jn1ezXatI1LPypZjM69uQjVm74xoaL3gvybwHQ9i9yVGu0D4IcVR9xHUY9s2Z8zvtlVW359tW0dygkkVyG37MJ1qD1nVuh/KEAwFSWR5fWiI8bu+hKB6XzxYz6gQhRDjMvprShMq/wZZdV5tW3n3jiwTMmJvb4vbVrf0Lp1ziWMV3ggDX6VwDAr5f00mMXSBeqLmAmB4kRWARXcz0s+qnLPFPPBJVsGbhh54LIUhZhAu0zFm718nK0e7sLAxz9+7pdPu4iMoOLjAXy+Sbz4LK1J58XHwbYFwBjLGxo38XemBU5Ul32AIWZ7bfZD27F/o0SeEoMcGVbnrdr08dunZ7/sYtOfP1pdVYqpLNVfdj0ouqLP/v200I3A8s9HPbhSJ97W9bFQAAwAEygk55TRwju9lABQgng7d9hH/46AMdp+TnPglOdLJVvqimtj2ZtKX1jKQB4qhVdJqR66smx7YPOx5agw00TjdbbdWmMNMA/E9U5VF9N+1Z3l2cgF+rtA4/HNyvqp8AWWOB9dCywfBe3YZotzpmhLFp5AExlb6nmyiTmqKKBr3QrzNtkOYrUAbFOPuUaAFyXuq7s2rfXTnOulywOMEkAVWA4bMuz0dgyIoWYPX/06Df6RHxn4xAfywYJgEnnEbqMks+8NGPrlS4AWIx6jzajLpAxxbYF8z4AeNKRYcICUPkCa1yP9Mu8ElM5mBena17wp6WaKHMzZNvyvN8U9lgYoxf4JT/qaSYIi1HgxC4rzJB9+4mvr2wJbFy28ijlXfemWrbdfhkQAGaZQ96pBqrdUSmYTAJ4MwDgLFupHbfUri2Y689Jnsk2AuAIykfxLVD/MmFeUwDs3of0IKMz352GvQAwgTVWLlsdYDftHwKTm6vOCSzZGhTaz9zrKdai43ZnrzQAtjDNy1zC+AqRL7ZUsz+MSaZ8AMosY+sIr7xUKdIiBWCXa7MLi4XgwwpwoEkBqLZpkWQGl9LPIlhf3b6WVcz3r9kct296O1AAbPbdTc+1bU8+8n0TSyuCSOzBUMHYLuvnOs8t1rT9uDX1ovnBoR8osOoAGDOjDBmwR33O+vkxUoGo7tgRfXspgapEFphSXja3Zv1A61lGeNaNjfSgpz+PyUwpuR1NRGbKGU34bMDDdHIW2SVlQP7A/lYUduCX6W0gAJgwYWkRS/AWx8lP2u34YGBQ98g30QekZtNcajnSIDJMsBkARy/AeGdLjwJpfaSeuSMSoCc8IjgD4Ilma4cdc5y7jVjlB3a5c3Oge/CWLZt4WiTRqtNGpgyaSStiiAtVGgCrLnMcxM6emayAi9v70zMFzjzRjwy/0PaD4Yggm8oiV3G+fVngjh6zfrvs3yivRhp91ODXcqE4MwPC5YbIUnilReLDUgBh8iXSUjWZ4lQzZHNk6P4ZgJ8XGbB8Ez93FGOwjgLNoyGLZsFcrngeUcG8AwDWj6drCYOZV1uYiOdU5sMAM2FUM0ss6jJVjs+6Tc9Yoh+jrh2SKTLSSTG4FNFE2SstEuuOqt8qsOyjX8rDnE6+6sGun3M9ekmVpxwDsirrF+L5bFJD5ozF+tATNOD0SLbBsLCgdCYFVRoARzSz5d43IEn+qROILT4kP2YqsO2Xc2Uz+9+kvg81+zcHILtpz+nJsWa/Y8opYOOf7c4Awx6+WjDfpnRMMU1ZxhoT4nLn5gFlb3/H77xm1ozWllPXrNmZfm/ASurOk0+9B8zzF2PtCr+Pzd29sgBYZxoosrNpmd9887dhki9ffdUj602XSdXkDxvTiy1gF/MJUabKb9dlA42bGQU2Lza/k9mFrlDVJYtyERTN4iiXqEGY0en0FgIAixHjhwQAa5laVwYYNb8mA+DMY4LpgSA3pb4AmMIwmUyeKfVt9q+prC/4NZkTc1CLsq3sUiSYQlMCVfmUD6U7ihzKOaaUQ2RqlYBWExxQd166urn0gWxy06Xn3HUh/2/KWS+Al0suO/vO6ym6LKoMZb9hvvlY3wYEgFNmkwAwZQb1NgRgbYL99ysx32x/LfSDTCEmxb02TWwpN9mFbyOYLqcBqxR+xymsSgN+sb+5AGCTPy7vw57To5sRkEwaU1dXzkGwEBPvVA/4nJsDianWs8NdXh0t+pRTztf4Dhu30bhkaKkuANaYBupYWlvTu/7sVzfPL3bQy7/7Bq5Kj7akvfyMtWuvFmVT2WVdrjLbcYxyefnCorooUS9JuksWlUnmFzrqJUp1ARzEXI0SAEbcPHqMMjXPsQ0DPAoAeJLgB6wCwJR6oda2DZv16eMWHj/rF88/8qEnn0xf8MU/JnBrm7YI5PZYXQqrLMq3LR9Kj5gc6rmZk6Py0119wsxZzb1ZUKM5mfIasCwxu0pLGNvHTbmfqvPeBvQX6ZaCzY3u977Lgb2ps07mQABw17RZiHasAY85v10KAP6BCiRzsAgg7HNmAEwErF3T4jhq/Tti9iuCz4eV4Fy/IDbBJfNT8LMGYPfZagRcFw6A0YjP3YcAfM7tATBTHxUE6wgnF/KKT9u4mEJXFgBjbC5nDtyBrwCBhyDdEfUD42I+IcnW5h3TBcRSMcfU/o5DOZLZm3CxIpVnjxWG1EJUUGuj/yqwwChoiyISaIRxU8tlXCyo4BsDojB7n7n5qkcutxkPZa6wdkXG1SLGgrFpqql2/+OqzsdMGZ+qDMV8mbNKkwTA7NoPVT3M9JrXyZqIqsGACXjC+FrNOD71TSve+U0aq+ue5ogS2ErsT0h9mmTZgEHhotdL9SbKxmTpzkJ27rbj5GLZZJr6KGkan/wASf1OYGMta37KamfUADB8K+7QRpemAO9uGRTQkQEwGaSqptwGAJseBwoHwGigLoruOxpQRtCm7AcTqSUC3w7YPfkDf7B27Soul+r7C5awfwi+5tcB49/Lwc5kjAMLPLQAmLJ4qGWG2fdXHiN10Rs/tAoWWLMRx8ZXgLqW5HJWrIQAgrELWNoO4tdl1TZxgINmgUMDRjbsQZpAU9rvTDUNNFYdAPuaPKuWafFRm4mbQypGMXlW9V1nso0yr0IwKbRsuqaiS45a8c7UJJZiOm0bEEss76ZBu1qkM1OeI0WeXCumlhhcyvdBUvXYaT3eAfsB282me+mRA8AmxhQBYSJLXBUATDGBZqw2EtxqLAAwZRdw0ktmbTEsQAiUNfL3+8oC4FDsBGUBif6ApPIVL0Q1WdYNQ2f+IJpk1H6+5kXg/OLfvaS8fNAvX5j1s72/j0X5NAFSq4tcB2R9BQ6E38+Z/QlDHbQZ3SgCYMKY+jOApGirPAAuyNqGwgKXdWxTfBgnESZaJYMCUqHe5RDw5Arw+8qa7mYHn0s3RI0uzUEzsbxXWiPb+bIFmQH9dI3B/2yZWsW4c/Jtz/ZUZg2A2aNPO46SZQxg2fhuopGGHdlAVC6awqdjXqs1wxUiJqOMJnnD2TLA2fRJGBAX54jSJYoOmX82k4XPeZ+tRfXF5/zxi+A4jz9h6KszA2wavwrgitaYJgAsW22qMMM4mEFXFgCziQ9h3kzZQKMGgH1s/7m+VOYPbEM9PXfuNWesWfNhkl7HtJAz+O3qi4NM0oUOudSQWYKunEYSvz2Jo6/qH0eSB1URUcuaagJYVKZEM/Vv0Aww6xthXNkhaIDwuALgKrDAWH5hPoEUsK7yG6aYHhv3ocAQ9wBslMyZ0W4eftiqt2+jAexo98TU1IFH3HjSZp2ptegvbHMuJGee2fzxq/b7y9kvz1h60B3X7bCpy8paA00Fe0s6czUd0wFq8hmsPXSzga9YMRfrniq4sNjOqUv5UWOAkajJ5uBbgwfASvBHAK0w9fm8w6r1QJDlHATLtP5QgNyvHBwAm8FtJ5uLsUzXyhPDCqNOdFUaAPuwwLLJoPGCibAqLofwoOsECYilSIs06HENQ/veFx529HdN80gXHYMZHhWM8/bQ8kSTv6LmiQAUhxIAc31hsQ9kvcqR7IMCYIdzkeojXcT6oADLItplMinmzpQIuGL/VP7DFNPm3BoRoj6z32QZoim0T1ok37RGPz5vyUkw5rWd/iefOXT1qstt54t0XnaF+vrU5vTsa06tGqzigdMVpA/aesd2Ll3LjxoANufN7YDEKE7OU7OQfRBpAdgQ1VswwFLeYy4YY4EzHZDy/sqdKxsAE9qTukgD8jbr3RQgi7O7czdvbvO8wPlvQnt5M4q+2orijRDbZy9d2zUAtpmVAspag2AhdcesnXN+e/VV6+4Vu6W6oBXhl1aAKqxFUqPI6Rd/tH7PKDme5xSz7sAYVjCxEPzCRbrAdC8+SRwfGLej73VyAWr+ICwwwozkzOsMAL6UPL+mZTPqAJiPHQOyoo5EEIzVswqCNWQAeLLkAFedOcCj1/qw0zKwpgS4yqwNgp+vfZqjfMAtMLtezv2JXY79H5155vT4VXN/DnL2zdRvJ+ccesuqr1BlWpkGi4EHNemMqO3qwKUNIFe1lQPpHv2kxG/AHm+HgUUeUQCsCQjVAVcwL7p8tT32sUoAmK11KxDMKmiAMAGQejPA1n3NbOawABjz7U1VBQzvIc8/f60JALNsL1jQ3BoAU78ABZfDzBTTSRf8y3rlhUscJbdwwcMoVTxlo2AdqlMbYRrK/m4Ct+IliXQx6rKt2KWk823ATZNlOfxC1Lk0Jg+C2eVp23/jxe/ofI+rcPmxAcAhUgx1dBvd+6Wr1r2L/Z3KcGJAlEeBxlYX6dwTAmRh7boCYNO4LaJAW7PzmH7k321ZVlv5vDw5uvNbF14DoO5S53aSZHtrKpk3uX79S1wGhQUWzZCJptPOaZFcxybW+/G5Fy8D14trNbJ27pFM2/+1X77+RUpbpLOVIoheRvkwSHroNLShOm+dZYZylRH7O2BrIJ3qRhEAa31Xu6BwqhVdps4n3E/BgwJghGlV6Zuqa9NWwtMISbUlVrloAEyQj5wUYQEw0bpze7xr58HJtOk/kKM7p3eargk0ghHqIFj0b0A5JZUMrhRYxcqM0IHlKGekYVrBXngMrYz84g+j4awUBKz2LkpEpiItvz158R+UOSmzTVuzs6i5c+ayE+1O4uRA8P/dXITebGRSQagRAAv7HgOZgwTATC82oH/cATDTVzalkM3KwstS/XzD9iHLMlMArZyGCDVtFvyDKfJDRnj+p/M/+MZWEm+AwF17mmYA9uGmOdumH435B1uda/iU4yVUeYQ9mNpug8bznPIomj2+1Q+k1n7TCm1QmGVcieFKUEEZHhApkz/XnK+3wCBYzARaBxJ5wKgkiSGVTbQwp0UBLFYVAPM+4/MhjE4YFwGgOjPAhD4haZ1SuJmy9Ivnr3wmxCo3p0aKdjXarQWn33ffE2Yf4OjWM9b+3VmsP7qgueNAflXaB9h1sdgFz+rk43Rtq+r1MCd3Vf9H3ezBZc40lyob8+G0WfFVn3KJsTGbtmFoLVkSa3DtomNqnVECwGSW+qNHvzFuTmwAPy8VSOgxq1YA+MyoOfv1b34AfIAWKXWffSS4CQDK+zXnxaatr8RH33Hduh3UuaHOtWu5IvyBi/DzpYxPBbopAatEkIqBWhkw6+T7+vmqxrvp3ItuApZCubbU+sH9g4kPjBT1m8tomFVnprbbGsWixwboq0BqCPDbU06FIkyPEwDu3in+N0S2/m34NhwiLlYOjlnEa/bvNgDYpEMR0FF1bbPRCICW3aR6oJJQ3hkAU/QAfXkLdOgWOMOmac6rUgCwHLjWCJSTPgBWYYRxwQAjB4CxC2D2gKDl1rTZvFUsS02LNA4vPi7zg1xmMuCQePGBB5fkClO6Ibi83nTpOXddyPtLvexgr/HE/vXVVKGLDe8UFWQNAwNMBcDUctj5lzGBHmEAzNZKOBYW9/OdLNj/WE6LRExDlMn1azKdlgGwSr4YLMvlHFXVyQa+okuFvkxB6UWHrV65XlerDBCsBJa+7K/lmYuNU/UwGhT8ChOAfX/oM+xekgrKcHavOgywCbyCzkcKALOZx3xuRXBfFADG+gB3OHMKqv7rUFAArAasfea3+yjSuPPkU+8B95vFqp0kg2WOEUD2WMX9GSkATDAVFNdC4f5o7kd4+JqUqHF1sKu83rHLRVpDDKay+oSZBHNl7QSLlxUOehPI6bnnzObhr+xoLTalKJL7omqEwjr3z+18+o3wK9NeImKy3NvXJlcIyW91GbCbOv9DGx/gXhwCDIhyH2AqsKWWw9odJwDMVpaPTzAln28KtD39fCk7QJUWicICi4ytCTTLAJj1iQfcggizjx214sS3UfppU4alPdo0a78HYO+pLRAIwjCz6KKAXuesVZ+P1o+M8jgdfWt17cqglPqYSlC/uohj/53bkyqOIgA2grEk+g7M8UIwgd4jowrJpxcFdEJ5CvPJTHqpuhb7hYD5fp7mDRe9F+opmdUyADDOmCc3Lp6/6oO4D3NYE2imS5VrIwe1FMJLleY01P4bJjkjBYAxXz5hYsYK/LJxa8whaj9fZLdSTYVFkzUrkMnbl179dQGrSP1BLiCYDBtT6kEcdhjI4+DSdB5Ifr3BADCl7Y7OOq4X2KMdD+yHjNnJBJr1gvKYsG3G1sdn75z9cwAq2Qi93cl38ZEue93YscE448v6byfTf8SqwFuob2+nWTTAVRGmzdiIkcBXWPXO78Qo0diZR2usX0p3RnqDS0v2V9Vvcayqfjp9nywVRDHhthRJLk4FZcPEALPBG8b1z7B/D8oBYMn3dNgAMBUoF8UAVxkAEwNhafcMZu2pIcxGDi+MFADms001kSSfqCNSUFzU42Lj7zN1tuwBf2knscZCx8QXei17YJMWKYpQn11lOwN+uafOlXVqNIVgZcR4TQdswDJ1DGIUaLuYBarBRDtbM3fs/+XJjS9ijwNyfnSrgIHqwWUeE4fh7FUBV4p/Lx++T1oj+voQwJYiEjT/lZIWSWR3tWbQQhAslz7a1tGmPbITdO+hq1em0dkpf2zPZZ1ME7jzZX9DmRAzIP6qn+29Pmknyz967t3f5GMJpQOKvnUMOamuRyEzewmCecCqxy+aVOfO5Y1XxwSa9YgA9GSt9Xxf2Q81AI4i/NEjskgbNRgTaD7JrmlO4YzpBcqSFwwlaO4oYYeRBMB8UmV2Q7z0epyvQ1uVRYV7eu7ca85Ys+bDIQdxxQnLINVHnEn10U6i06564Nq7Q7ZTpCzFq3griVqnxVHjVqOvrtAp8bWd8souXqRIYDtwWqQi9Vm0bAtrj1xXREDLfsRkieUxgEkfdz/4nq/MDEA3B8sSu9c3FV/+Zm2AK2w8Cl2aZA215Q3clhsTixbeAzpR+lVhunL5nRJ1mpIWCWu7CP9eU5v2ga+y0ig+wLr2KWezri4GUH2Y5qItb7zZaWwR5X9HH2LtReI1UADc9d3EAWW1ADABvEnK6fef/2AaMzcrnmi0b9vdaj6dZ5R74nsgkcq2ix3DgXjXtNjwQFEJE2iISp9G6MYfUoL6AHNduqY5VZk/28gyAWh8d1arxEgD4GqperR688dH/fG0V8+Z/TQsoAP0I0u2T9u+G3JYrujlsKyaFmjAM9rdiHa9th1P+waA4SOMY+iCVJJcianFLk/8gvT8y89PYX7GRV+mBj2PmOmwtn+KtGc2AJjKPoP+/y/sjf9q2BuZ6PPOLLA0Hmr/oF89MGpRR0YhPeaZ/zAMDLDL2i0iqrRLP1R+ydSAWHpQlzxYhI+vrj1q2iOzfvBI0Jh+bdhaDPiytohnvq5bhYNFH+AvdBoeuhNIn4J8B7sVBvEdwoEttjL47xUDwAafWOWIpHy5rAzur4rsOnA6gIjTy3hkaRcAzFrAHymQOcr6K5tTVHWBajp+C7CKAnXqMgqcBklsluLvK5aH/ZgLcgX/ZgyYpRnmSJhD1wCYvIjrglwDKsZXf7mK1m+duev4FWtW7KyaBskv4jagVvDholywxAsC4QLVuyRhptJVyNdb9HzbgmDZ/Jf3zwYAszoYY8tYUQhWdkMjidbqdZBPv4b1Q5alGw/Wv66cDBsbUJcjxQCX7edL3TOyyTbFFFolm1mhlAl+WR982V8QsXOPZNr+r/3y9S9S9YWVU5y91oCUct7rv5P5PL2d79M+D8Mc/Y7veU74tmAqyujDBkxTHg+wxm1+x0EOVVq1ADDqk5r7QHSYVPmfPcFnxqzaFQAHmCORhaYDYOIjAmeYtfmVqUsoLRc+CJbYPMVsOe2FkPrIpX5+efVTKVmpo0KFawBcocmoelcmo8nGrhO23gOmMXYmgEm0/M8fuPbqqo2P+hEXTZUplxxengqwxQsC0qfeJUQlu+yLRpXm08Q86oAi7z8GPGUzX1ZPAxhFs2JjYC3RB1jWI+aXq+qPLIMAaLXmyObgYebUcaPCAA/Sz3eSaGotg2BbU+iyzZ7ZGnVNe5RZ38TAV2WfT9TvSa5fhFzCvkwqZl2E6kqKD0H5DnKZvn1H+yYVoAJF6NdzcAH+db38agFgG0ZSNBGWx0fVj2KdTjWb0bEnH7ES8tF3/rgCYKyucc6l6NYExt/Cr7fTMtcf/HVvs594WlwThKy3AwoxgRZ1hDDBWrbWkf3lOtL6Etvu2UGVrwHwoDQ/ZO06g9/OOHc1omTBJ+//7BODHja/pLDLH5jyHAeH2+mEPhmBp6I+ztSKlcQ0SuYckplXeB7QhKUpAYYgeJoSgl7qIrUGRk4DZaQ16l2NkmRXErcXfPyhRzNnIyV9k3NqpAGwvumlsoS0R4NcjM4gUxF8UMvYOgQq9A18pQKwlmO1ZtN955HAMG6CFXnHMAXBYjohs7cSSJT1aQOmO3XVLKYPAO6OB2Nvpa7n+2EDgJkwwtroAWBm6m3UOeg5jtontqPGGr3PdLEMsKggEQjLkZ47YPfkD/zB2rWreB2q7y/ET/rDOE6ug1g/GZfHYU+nVANg35N2ROovf/slx2+bOfWIzlTZxuxZpRLmezBIU2jFJeAZOOV2QKLw/4cyheIlgHKhEFlj0mVBuNhomYQAKTIoY63L1BooUwMXfWjDTXESv29aM9r/+uuPDGbWajuGsv18TZGnKQA4vZZGyfq9nt1y/IeefDLjYiLnCFbl+bXVj2/5MtMe+fbVpT7pnJev81H0FMvxfvG779gm/kS1BML6SbVCMsmRLYso3z9Z3iCsk1Qgzy54UrUYYDvASAddZgBpluMLgPk6IfgmZ0yvxfVlC4BZXewBQGbQNax52iecUafPBbafXX/nZtJyACsMAIsgWlN2qH2BawDsuqJGpN4VJ3xkEYDAB9lwdJGb/+cJHz6kETc3wmLZSxw2B7U7N+9s4wGx9PKLVCXN9yl5AHw93gwveDOpFwHKZYd/9IkXht4rue7yU7YpWZHzUsuuNXDm5I+mz/3PnT+HV+VOfmEI6DUIEEwFm6FmTBXISpRt2x+bFE6hxmArZxBpj2z76Fue8k2gAEPi94Ltl91JnBxo8g+2MVVWjV+V8sllnINKieQ7p3X9WgPDrAEVaBUDYZkAsBwwS2VmLQPqYdNVDYCHbcYC9VcVxVnH0v7Z25edH0fxzfmm+1GedSA5W6fcqNCkD3WXeSVdOkRT5dUnzLSJxOzsHyYocBCv6IGWWy2m1kBPAxd/aMOyKInfDw9Ot8Ca/gt4fLoWzPiPhY/RIih078rPH0nO7eqj1tL9fDVsrTgGF/NrDFD76ChUXd/AV7BOpqAviw5bvXJ9qD6FlmN9xmsALOm7lfku5ANosZ9pj79GLeRMl0nfSSWSTm669Jy7Lgyt81perYFaA2oNmMFtchqkQ73bWCZpLz9j7dqrMT/hYc4LXAPgMdw9RnNmCFgFr8qbYWGs4CmMsPI8wBXJTLrEgFiU12/xhZt0gaGYKotrikeQNvv2oqtQ9RKPVqoL1Bohkqf3AAAgAElEQVSokAY++KdPvDFqJcc04vb1jPUFv6LLAfh+AoDwdPDFuwCA3Kr073Fz0crPHVEo0HEBmq6qVPnqyrJ8ok1TcgW79j1EvaqkPQoxFpMMyvcm82kAX2w5doOtjJ48BZgmfc9MA5L8jb3MqR18l4uer1p+rYFR1sDfnnzKNXEcQ9qy/B/O7s7dvLn9zH5zn5Z9e1kNZv7cjKKvtqJ4I8jJWH9K51gKpodRlzUAHsZZQ/rcN2vOMq40llYQ3gWrZmBrywKXFxCL+MF2DnBFki9cTFxfz2vwO4KbdMSHlLK8UXwtfGg/s+rzR16+ZMnGk5JGspaZOUPAkBPiqPVt+Kh+B9Y2RGKN3w/quFf8e5EscJm+vph5cggWmgKwB7XcQgS+gr4HT3tUhD5sGVf5XLetnxmDBDBdvzUmQO0Mzju3aS0DjPaVYOpdxHzWMmsNDKsGMN9eDnAPef75a00AmDHAWJqlmgEe1lUyYv1WmTXDhTOTgojE0vb1kkZvbkXRUWoT6E5BZoL36Qc+e5ayfYWOefky1I9+XFn/hZd4ykfep7ztq3xt9lzGKqnbCKmBM89MmnPnPX5dO2n+dSNq3Rc1mr/NGF0BBG+CuAMbYeP9wVQysagZ7/4ugOE9oQ9Xwdnwp/AafQMDzSH7JMoKATqxvmFmyZPEVEdYO/x3DGhT5YQuN8ppj1S6sjrf6dH/jdMSIEpzTr783fEC5+k3NrrksrPvvF5siPSALPWsfgwOvUMHL89sjdNe/rGH1lcuhebgtWbuwV0nn3wIxtyChO3xrp0HJ9Om/0DHADMAjIDpOghW1RfDqPcPSVGUSUFEBam9ixWA23bUvlIVBEvQKwkoi/OgC7hlO1cyYHW9DIgfaIIPVsY3yra8Lci21UldvtbAIDXA2N92FM9rJMl53QBXPb9egRn+Oryc/XcGdiEd2XOMLU77nESbpk+8+ujrrjtoR5Fj8DE5NvWLYo4cmoGuKgMcIvAVnMub5mybfvRBd1xX6HoItdZ8gaJDP8L56XYbV31DrYC9PAgFg+urpxoIO6wUxyorb988a8a2bc9C9VeB3v8jbk8//IILDnrBUVyvGtUNRRfp3rf9Ua5vAsBi4CqzD3B06xlr/+4spiddnmE51dKw6bQ2gR62GZP6qw9Q1SmoCmyF1ZHrUQD27qT9KwQkZ3rukxaJ9PH0CFhFY4376Stsy3NFKIBw6fkSh3z5192vkAaYj2/cbm3osrlRO4ogvVHyP9h/A0g7Z9WK+V9h7PB+8zY+0A14VRrgldU0GZqB1eTzFdu1je5MnVoK6KbKClnON+3RMAS+UumL8sAZSs85M2rPWBPQrwIAddbX2YX51emrtpAKtZL0cr74pZ/+PZzXJ/ISkPv1B/D3xy58/+sucGnd5fFxkCD4F4/e8DBYLC3MXmCTqYlGfOx+Ry/Z4KKDouvoALCct9cIlJM+AFYFwhpm02eu/xoAF70SC5av9+tVR1y28QMWWVoxXVJvSF3zaltWWa5voyIC29oXJ4Bg0gu2ZYArS9ZYaQZmM/a6bK2BKmsgzecbRefAZeGdgC/nTLXbP23G0bLUx1dgdsX0R7CHftJMkj9csWL+E2WPLRwgNZvpFW1yPcjLoW7OwgS+iu49dPXKUiKCh157pO+Nb6MKZtUXfAdLe9QfWw5Qh9ZNqPSATHftOLpKlZfZd6qGtT5nf+GRbUaj0fhUO2lDJO/4p3DOHwdrZcOF57/+KOrY/M/Bcs2hf/HYDbfB2N5jHl9y47xjln6QqoOyyqkBK8TfabcWnH7ffem3Fo3uLABgVp6zwHJ6pLLGVEQ7NQAuQqsly5T9ekXgytlezrjO2TH9GJ73F+9mFkTzdkT2Vs0OJ9sbUfQW8EH4rpw7ONsmPS2S86tx95Lw8kG/fGHWz/b+PhzeR2jHbckai3kYbVlpXPd1iVoDw6EBbtYMlO8dUSM6U+x1u538uBFHc9Ooz10WmP3+gQ8/fsge8aufK9rUGdMg1QxPJQfz82V1fORjfee/V9H/1zftEYxtKAJfmebIF4wi858DlqRvkEloCYC6MJ14BsrK3S/qqNXpSrn99mT6S1ufAh/R6I1d0LQxbicfixrx3wAAfpFiDj0ZyNqmLFePZ5/4wtz2zqmnwXJpD/wMTtpxEi3bf8HSz+Flyy2hCl7FGWCdSbPYQ5ktLrf35bRWA+By9BykFV10Z87Agk/dd1gwKtaYiunlwNgqEJYQROuKd1zympdmTG1ZsWbFTj4glTk1D3JFMrXuBtAyKcgZ/HaF8ldtysfXNsCVGN2S9LJdf1iD7IVaSPkakCM7M5NneFF+NInib0L6ojPgTXkK9s/KOGr8afZDmtwGl4n3sgjQ05rR/tdff+SL5fde3aILC0wxOQ7t56vXV7msCGXeggS+ipLPHLp6VWGB0CjjCFGG4h7j1I7iO0L6/hgBcDZSs+93F5rKgPQA8jBVObsQ6XRXm1h3VC6bQbN/ozDAoc9ByqMjtkhMv2/+0cpZrZeTHwLgP4QsJ6mmOTQxEJZ2mCb/XmOKpW7+YLL+BliwBsADVD61aUp0Zy7LbI7cYVxf2aO5j4W/biaIlthnpVl052RMI08TTaO18nlb3h/2tEudKJQEE+oi0yI5f6Cpa6UuV2ugCA10IjtvXAWy/5gB3VYjPqHZSr6eMruQ6gj+bV+ezihuxzdALvGv83RHAJBXxnGyTzQ148NxvPuAlSvf9M9F9NFVps0lDWNbXQC1a7+jqHrgN0Tao2ELfIXNX3DgpwC/w8D+hviOY7oWrbLQst0CqO482WVqP6pU7qab/vWdYM3zd2AxN50Hvto5Z8YuajAs33OQuXU0W/G57WbyCPShl4O2aBaYZvasmKkk2TRvwdLDqjSHrC8moGrqqxgoSyxHlTcsZtI1AK7aihX6Qwk+9cn7P9vznSMxu1JaJFeW1tQ30USaJD+K1m+duet4kVnmajB9nDiopTC7/MOYxPGBcTv6HjBWM3VTL/oUUV7wKaxx/ZJc4Y1Wd42kASmA1b3tuHFpJ+hVNB0uKRfA5WQVvJxPB1Pol+NG99JSUlRn0gA0hWi+aWawORnIzI86DgyIU+WELheE/W0n5xx6y6qv+PQNC8A1CJBN+ZZgY9Z9R0jfQIPw0GmPZCCKgkxs4Ba/2/oEEx7F09bHKfL0F2/+6cVwrt8gqp3C+LLyNg+K8rTK1jVqWcU8/Dmxv70BVNMUmpIPWLW1ZPNnisl0bi7hXr9nlBx/6po1PYtRi21cStEaAJeiZvtGSMBRMh/WMrLZ5p3SIslpi7BgWrw8AuJ7PdOlRTJ92MUPEukj1n05p7xE+wS4EvsyTh9N+1Ve1xgmDbAgV1ESHw9XwQN4ZGcAvG/jzC/8+/1pOqMhAL2y3nWRSSkBpsrw8+X9pfRnUGsqRNoj6LtX4CsM+Kp1U665tQtYNX1HfBnm4GmPUrSYNaemfHODrluiq5HTowRRdtDxlCiMs78AghoTjcYbppLki2IUaIZxLzj/dR9TdckV/KqYXe2ZDPfeK7/3SOrq5/qHgd2pl5OvHLBgyelcBtX3F/bizfCNY9kNsj7CFWWBbcGryN4WaUbtOnch69UAOKQ2A8rCACZvSgSOVLDJfXS5DApwltMWYXXE8ljZ9HupYYGRD2fPpJj4IUvLb09e/IdZzb1Z7tE52imzDIiVZ42TBwAc/OZlZ9+1OeCyqEXVGihdA2LU5s7dFoKfxPGvMaD7YjRr4a9FW3/azfd7Ifx4tRzwqvQOOzQ4KTG4FFM7l3QeDl3rVakq68s76AY++xqBM3QK/mvRYatXrrfVUxDwHYB5tuk3CbgSwBbx26frWgFpj/opAlmjpHHqeieM30oO0WzZ5TGi29WRdWfKpT2C3L9Ra8ab4+auf2LRoOF8P+/C8193qzxl7udhltGVz2K5Hd9HwL6Zc5a1xQAwtPvNA45ZehLrj7JsRX2BWX9VAbFUW44zv1iEaOo5pzOlptYvulwNgIvWMFG+KsAVxaRZBo5FAmcRbJP8e+18gXu+w6LKsJdjEXhiZdPLe9cXmPThs0yLJL96E6e+LlZroHIaEANexVHCHouuTRJgd6Pk6CRurG4krevhIvRrLLIzmMq9OmV+wTcY/H7/+Auff9Pqyg2I0CHut5aA79mV69bdravi699G6EqmSNGBX2z7oyo/yLRHQcBvf1BDF32a8t3T4ssom6OXlSNZUxkWTShzam9mmvB4wIfhqMORA8E87RHo5VUA+LaCdc9sriOYj78F4JuJ8s9/m3RwAVGdaxRrGlcArAat0eZkIlpwwPwlzxgBcNIvx8b8i8dWwJDjT2S3QTXNoHkfESZ4+x5RMg/MlV+igmXqd6PK0aRrAEydxYLKmQJckUAm9Es2Hy4OOKvTIplUw/rWiJK3wmX5Uu1H2BAJmgRUowiihSZXmBldpwiX/YBYq0+YibPG2TYKWjK12FoDhWmARXbu+PXGe3YaAVAbT/yPuD315dTXN24u2vzzw7+/3/6P/xjKvKGKkZ2LUo7LJc+nL5Ro0z7yQ9YdVNqjwOC3r5KS2WCfuXAGrIWkPcqyv2xcxG+4rIJ8mqf7T5hAUxkKUmzdj6wYZnYyKh4PfOaxCnVV0Z5hoFvBmm02AJk23OPed+H5r2X5cTN/aHEUul+UJNnemkrmTa5f/xIXYsMeuzwImtndTi5fUxnO/uJ+wtXMCyxOlgiExUjP3ubOYMUZtabOjRrNR+Bu0A9cFmXzD1dhnfM+1AB4QLNBDXBF8QWGoziN7jy5fkV6oFCBM4/WzFVAAc5iHSrbrFcxngfYN3iG+IrMP3AQlXYOS3b/yo7W4iSOvmpaArQAV/lX9AEtq7rZWgNWGhCZ3uf3mX7l3P/c+fOuOfO9sPaf4/698t/BF/j9UZz8ACI7v7WKkZ2tlEAo7OrbRhCdK0IxvxYrTXbZF6j3S1/fOJf+Bgl85ZD2KETEafN4y/UNdtG9LWjLtCExpF6yOoKVjKgLAFaxv7am3qZgWJzxVQUVI7VDNLF2mdNB1eHsLzNzBlb0sMZUfA/P/wvWbf8CAURvAQb4z1X9o1rFyG4cNsCZt+viCvKLR294GMayUKnbLrvbaDZ36PL/MgDciBpfhv+9BWRMM9xpUzA9qDl0bdeT9e2xx6x9df7h9vIz1q692rV/RdWrAXBRmjXIxUCtaNZM9euVwSzWRqd7WQBKBLSZIFq0drrKAJNoli6FscG6oFcqtTmZJ0kfKFkG//BRXs952dwFYQQ/ggPYDnWTA9JAJ7XR49e1k+ZfN6LWffBy+9vtKHqxF9k5jt4Jb/53pj69bbCyiJNPdJnh1NcXLkQ3r/r8kUOfq9WkfhtmIsw04hFOXS+bYfqXlRIChLpGZPb1OSbqwysoF7EN52KuD8Te5sWKHusYURcALLsTOYFzzfc5pzNNOWO/LcyrnSe35Iq3355Mf2nrUz/goJdFfYaMGR9l6ZBgvTwft6cffsEFB72g6hYOZO38fHVDdzF/xnx705swA7jTJ84yAWDm/4unSao+Ayzr1jZIFq+v8u/VyaqqGXQNgEs+ZFhzeqCpZkQpQaRAbAaYUoGzHBCLAmjFOmS2GTpoA3rFaSG9yAoVxFdd7Ues+9FzTYsEH4nlLK/wAJZP3WStgWAakAJc3bvy80e+i0V7TplfCHIFFhJ/DR+JT7G/gwn0LbC3/iJtfAgjPdsoDb/Q2UjDy1LM+lxYaFs2Ge9ptkQQEOpgbhzI55g43OoywU7AMN2+0SXi98sVSPcUaHgMDgGA3WREuyEf+YFyIErdo7eOMZbLm5hl4oKqdDGVGbTJ/5cNZlLjA6xy43A5x9JPTpLsSuL2go8/9Ggv9SdFkc8+tvK9KHMLAayiqHliErXW5KI7p/ulEwDL7CecTE004mP3O3rJBkq/qlDGNU0S7zsj61iqo1PWrNl958mnMouBxapx8XJVS4lUA+ABrULZ3FgEhxyEciZ43zX77t51wtZ74AKqXFy9xTigtEgUgC4H67JVO4UFFl+gSR90x7RItn2vy9caqLIGRL9fFtTq+X1nfFUwhR7ayM4+Oi+L+aX4+bpeGLPjx5llW30F8r+1ZlhDsM42Y4Vvl3N0apt2XMq6AGAVgKNYQhn7Z2BESd9iSXjGdYkSf0PROWczasVYRD2rzKZd5q5KdTj7Cw8GsxjTu3POjF0ztm17FvrIgmH9h4n95eNQnVPiw57PmaoDvx1rmHj5xx5a9yc6fZoBcD9wFQJuN81bsPQw1oY6AFYfJFdpXrG+eJo+Y+J7v9cMMFlV41GQM6fwrPWdTz/w2TSnmYoZ5sCYaJ4cJCAWBdBy8+mfT+3c8erZs69h/oDAGt2se/3ZOnPX8SvWrHBOiE38iGZ8kLCPOv9APv/y81NYgKtRf/Udj11Xj1KnAZH1nT7x6qN3tZ4HP6Y0p+/Oac1o/+uvP/LFcdMeJSKpj04wXzaqqTO1DxSWmSqLlfMNfOUKLEOwzhDP53xY3+fDN2sRZcyuZtoU2b5lKI/DmTYkgGdrYSX3l/JtxL7FCh3YpjjMi/D0cR5FoKtbaxLrq83za1qroc8r3pbK7Fm00MGYYS0AlvL2GoGyUFYdCGv4TJ+Zfv/25FOuAcZbG6BWmO/Uz3fu5s07ntlv7tPgFnWAzbklBtuyqVd02ZoBLlrDBPlmM+K+WTQlSJXMtLoAZ6r5tDi0TrTnaAuYQDwo/HvGLJugCmMRihmU5ctx7yOLmUrX+Xx9Z6+uX2UNiKbQKQv87JF/td+8x/8Sglx9eByCXKnmpqgLHTiDAGOxXhsQpFjz6zBMcBgTZHvTYl/WWQbdVmDawVS7jD1vC2BFYOfCICsAcMacWjVmyrc7LzcbXNIK6IeKcD0GcT5uuulf38n8fOFB6BpgUO7v/n16dz6swHDIR0MdsFW1YXrc0wDWdpxEy/ZfsPRzbJxodGcJLPdYYCk9Uhn7PVQbcA40TGbLwgPEaWesWdNLC+jiMwyPGBkZocbgK6cGwL4a9KxPAbU8wBXZ37abf5d3jeTXC7b8IktLBc79TZKt76kWZXXqx1r8wCMfzX6aI0WKhXF6AS5ivmqZw6UBHhF6nFlfecaCXuiiZP1ez245/kNPPqm1hAnZnm71YcwztmoDmSA75dv1ZZ3Bcukzh65e1QvcZhPBuqosMPW7KHyrn2JZEC5+9x3bHJjZzPKgpgKy7WO3EWVUaVKfZfbX0YxaAAEPwiP427C9MUy/33zz0wuTpPkTCB9zpAR6e8Ogmj/zCuEe7/IPdZgJtelcUwav6oJanUlzdqEnPRPoYZpjU18xAKxjbbF6+Yesjp9w1fx/WT9rADzg1UwzN+4HuKKA2VLTIon6k4B3EaolvSQLr7bIhzfzgeUv6WDO/diofeyKmIta5mhpgEWFHnfWV57REBc6zESPtRnGz5e2Hin9MUmyAY1aOQ5sqi/rrAKwNoDa1WSbNit+pWxZYL/WerWVAFUnm/TtlirrzKuNLlEK1taKPVYNYASZ4C/e/NOLIa7MDSza816zXreQRYAGH+CXIcXdl0AFnwdw8CwEQXwYUh+dabNeMKBqBGUQx0ZO5Ua1xDFFiCYFwjJ0jAfBUhUxpVgy1bPRaVFlNSbQmbRGvG1WFkyfj2NgdmeSzGtF8UYx36+mj0pZRY3HVm4NgG01Frg81dyYR162Lc+7SwPajvmEWSMlgF8+FtsXYO3HbwQ/aoGXZy2u1sDYa8AHnGJsK/VyF3oSXP2BQ7C/LkxqiHbBvPOcQ29Z9RWuSydA7QDcQ89dSIDp1TfLVECOLDAL/3vTpefcdaGqrypQLVtuhXgcGDVrMMHseTqcBRC9uPGG88577dNiKiTx323Xia0liyoY4KQmsrS5L3oXD2MuYKPQfqAssRhZXoXNpFXmzHLAKrkMN2cm+A9XGvyyuawBsO3OLqA81dyYB8SigdkwaZGwtnyjO7uok/hB671O6wAwJXiHS//qOrUGytAAZg0ipziz6VORslX9KKM9xIVEG6/A5SKGAUwXmTbzRymLgXOVDCufWYUAVxY1AOucizZtw/72h2L2W+7pZ0BA2ZvppCwcKKOLJJ1EMZgK69MDEr/dci9QppmPu4gI16N4T5BTHdmaOlOWCeXh0MbPl9KmKao+JR+wsg2d/y+lQ7xMRUGwLg0SA7nQ9X00gW1TYAss8D46FpjhgqqaPYvTVgNgm0XsUDZ76VLn+WViKb7AIti0Ld9p4yOLpCBVqhHlLoLqy6l+LA5qsq4S4kM/aq+61kqsKwy1BooEjUXKHhQA5u3qzkHTYx7VrM9khsfbt2VHilqklL6KbfsGoOrKsk575NuuCnQ7sb/pAPQAWO6nK9j3nW8XU2PLNnOAVGrTCFhJFlxShygglDHMs/9t3//2kXO+9jivHkIXo3ZPWHn75ln9FEfRTgABM/o4LfpbW5Nn09rRuZBoge+iYyEqe0MMpGq1NLEzjeTvK7YoANcizaitBhm4MIHJzbXI/YPlNEqwV3Y12q0Fp993n1Wu5sBDIourATBZVfSCJDNlyWTYNsCVLWvcv/wtY3b8xrDng2B16drtlHQ2p+o2RA3eYduvunytgbI0UCRILVK2Sj9lt6c9bw2uHCbgSvGrpYLostZPCuda0WlXrlvXi/BpatuNMe1LdAWEvqyzDFr9zKn1AFinHxeTb9814Mi0kpqVAaHuW+zkv2vqQVkm10IfRvGekGN/k+iHMOSDwR94LzB/bcP98H0Xnv/a20iLIVChELEW0vOMEGhQGRBLNY4u84tGiCbrQG1KTa5eUEEdC2zcil2ge/CWLZt4WqSqpjoyjaMGwIEXFYWZ5U3KJorYJbBTr8+8UsrLYNYVOAdWUxBxrh/5UfyoBVFoLWSgGsAsNGzPC7F8kbJDKA07y3zGYuqf4rzWmkLr/XXNqYUmnXzZ3LXKwXgjab4PLH7Mj52KoDOqlt0ZU1GafdqjAO3mok37mVOrx0Drp/343VeB/yOxsm0FCMVYVtX31smCyzJmh1Mb2UGjptc+8zOIupz9hTNiRqPR+FQ7aYNvdfxTAALHga/1vyRxfAswwH9eVt+KOhsxIGxkglOf6PjY/Y5esoEMlqkKk8ypqdWKLiczuZT2uK/w7e/4ndfMmtHaUsUoz9g4agCMaYj4O4n1VckSGAeqDH4ZtGWNefPYZVMG2kQVDKSY7Udu1MyZBqL0utFCNGALUm06UaRsm36EKBt6LPJ5aLKAEf3aMD9fNtYyg1yp/N8wc2uTzxyfKz/GtDfjg0l7JPni+ppTy4G02Ois9VOyf7DrQ3FuryrAr40llvjttakn9oP6eG2MEk09hAyMM6pTS7BO7ZJvOTHIVbp2o2hj3E4+FjXivwHdvhi3px9+wQUHveDbDqU+xUfYJEe0XlHJwkAwky0CYTFis6+5Myh2cxy1P5bEjZXQzLT+OKrJArP+OZhCVz7IFbYOawCMaYjwOxW4akRlGAfscteV0atDK28f3XkYzKC5PrEX6M5Bn4xcHj/C0qyLDJEGsL3sE9SqSNllq7josVzxjkte89KMqS0r1qzI5evtmur9uDXVnj+5fv1LprH7XvBs9KozZab0ATOD9mNMM/Alk4MXGx+NVdVLUZkee5pTK0G8o36cHgQwnZl+p3wnNfW1TKi1TAEYWtftdI7Eyto+jOfGrQGwLsC9incP2Qy6e0facOH5rz/KZ41R6vq6gsgPj5NGCxuzdY6qv16sr8AeM9kqWVVOjUQFwTwSNGW+q1ymBsABZofGqBo/1Ou3ztx1PL9wUcyoOUDdd82+u3edsPUe8N9YbBqKfHnWXyIHG9zKZzoUH1TSx9KnzarXNa1NW0CFPvQgqbCwfcKjnCvN9BWyVRYQuocbrG2exks9Rtqe8NWPLbDDxuRjNkyQfR/kADxJtf75PPLfTLJ4WUJ7t376gc+exWTa6knuIzpPgpuJ6/6mAE9X2dl6+gse3a9OL8ObMZUGSfUDtmZVCe34AmpoIhfAy1c/VfcPxiymXAJawVm7G/LNHnjZ2XdtdqmPAUqUnSVsPNW4fVllrN+EbjkXUaU92v6qV23pB8NK/qNo9pd+HqmHqbRwQYJmUVhgsTXrIFm9ynlmVyurombQfCh3nXzyIfrozslpZ6xZQ4oZ4bxYS6xYA2BPZZvMkC3SFmVYYFs/XexC2B1ipg3VJVC+uHqqpq4+QA1QHlF49zC2HwcM2YHqgDUCctL12YqiozSh96GRPhDF1rwNCEt7DwAb/v9Dpijpuv1BdkXoqknWj3V9SDHAHsxmvzLtj/S6Yukzk1u3bN12/qvnzH4aDvoDKMuRrwVUdrt9V9RovAPk7pWTKz1WGOa9dyZRALDrWPjDoq2eYVxaf2CTLssyezaZYNuwLCY5juwmutQw4Beg3UBpjzpD0QF3H0aZ+hiAKtOzgAgYKdGWeXPOgFAwLXYCq4h5sQuoFlWo0oEL86ubFuxRwXM6ldW/ePNPLwaS5IbsOJNSGN9JzxgIqgCDVDBNCU7IdeKcJql/kdqcTEQLJmbE/9l6Ofkh3CUOUU5GRVMiFbHuqi6zBsCeM2S6iGcZGHX0Zd2lGrsQdj/KPeaYAnh0AbHgpvx/OLviqY66+oA1YAtW+91Vs5wOoIFfGDNWDewfMQAM6/ByiEB5nUmFbA03ktS35u/Nqs6OB9tP8H770aiRXKEEdP2GcoAohH5sZZBB6oAAcN7aRBd5nh7QzwfMMwCMPZgY1pIVCPa97NkeH7L5skv7FJbENwK0YVzBWVVoK3Dgq7T3uX4WwSjbzv8gy7uYMKvApQtg1YFIlz5JOlRajXmbVEuN2Dw0+M4xZ38haFFjotF4w1SSfBG+cyemd8jUZLfxhvPOe+3Tvu2o6vtbwuStU7C4BmI/bACwl+mzjfIqzgDbDGXYy9YA2HMGsUs9Y7U+ef9nn5BZXcz8lHwp7rIttpyjqmsAACAASURBVKyx57Dr6hXVAOUhRNd1FRPsJQ8AmPiwgoHQ0CoVH5eCte0QtE6r765+yHu9K6gKALidJH8FJtBvVzHL4joyPciI5bD58QHAOzfvbNuw4PJ8YRYSYnkb5jXEehfBq+tlkwKAWV99zX0N584U/LbosNUr17MyPqxqp41stOUizKlZK56PAjtnNid+45WpqR8BU7SvUjclB8uyXY8uoFAFXF3kAHK76dJz7oIIxv0/IVhalZlyAFCtVm1JgbJyaY+i5D+i1ow3x81d/wSgeI+i0h75nIUqqxSX8416trEJ+sWjNzwMe3Ehug+6fr6tac1/b++cehq+g3ugdYQCVfYBthnHKJStAbDnLFIubhwEdMpGK6Zt3z1vcv0KYwAV1i0aa0FnUbqXg+3U9j1VU1cvWQPURxBTt0TQGEBehj3D9kpwdQlgNVTbNn61hPGk+nnupW2bbABaFQBw0k5uhYvT3qrYA1UDwJg5N2GeIPhvdNpVD1xr9H2a9DT1o/RDU+Zh+Pe3uNa3uSSyNgIwn3JXe+xqAJBdCvsbwESbPl0VBcK2wFXHeroxwPmglrb9yU2AApCGANXIRJcWp0SR/7fwnL82bC3Tk8rP18+lhBYEi57rN7lx3jFLP8jn1M1nOCuDfhDUJUNroAbABo2q2C/5IkQBqZTLk6obVHNWm7RINmxG6MVWyytWAxjI6/uk60xSO36j2Qeb+GZNr1Pwtjtp/6oRNzfqTIct5KV+uH/+wLVXY+PgMrG9Z9N2ATJJ+uFjZjq2GQ8rT9VTUbJhzp8FEKzIM9t/lDOx2y7z4zIWoxVDd81huhfnSbeL/S5qeakcmG7df78/gnNbtw+9DxWTD7BJuD9Tm0rPAFZvYBk67ZHCnNqXUXacsJwJtqOcYNVsAaeK/XXyAe4gpQwD7OyPLGpDwSrbjtFJuSUxwaxvuTRIBZtA252JWbBK9fPV65wGfll9DADrWFusXq5vtf+v0xYpqlINgCXN0swRaRc8LtoGdLJLbZLEL3C2Ab2YdRohpEWiRbItaqHVcovXAGKuTAo4JK5Vs7zOevr51M4dJvbSwsyVsIa7OiSa/dsALA5wMNab4tff6SVRP8KDA7bXZbeJQQNgMBe7XxOEqzeXxvPUgqG3Yd7FsugjInEtUQCwj8lf9h6e7Eri9oKPP/ToE+zf/S+C2NlDvyiqJPmZAvfNlX2BpSqwlj9Iz5pTs/H7y8TmQ/d7vi+ukkLUszIN1oA8F/Y3PV2j6JLLzr7zej4OVznCHe2pPWc2D7/43Xds4/8WBFQTFV2mTzDrkhAV+poLzn/dx4jddCpGMV2WH+FsmWPT+UnttNIEWkprxGWlZaPo9SzoVaMVvwUA8i3w30K+X0WrGlnU/tXlwmugBsCCTm38HelAodsAkiJGvHjLgJnSL15HlRbJlYEOv9xqiUVqIAQA5sAtWr/vNnN6LSLA60YsZoGIqP7yGBDkYAR7rLIBwMYUTMKkcZkosKICYEE/2LirBoAB/P6lLmo2RZ82PtquABhbI5R+phduyZ9dtY8pFz1s/+ty8oYC13L7NkFiTH13MV2WAauPabUqorKPvC7I2jRn2/SjD7rjuh187C7jxObc6vcKmUPbAEQVwLMC0FklZcyGnVlk8VyXADX7qRT2N4vccn7NurXBTbOTKJ4jA3er9VRCYd0DHrNwiaL4/wMQcgM/h5pR8yg/axf3xzylObMUsCpfpmPOjPoPG8Dvs4+tfG87aV9+wIKlbyphOuomBA2MNADmgAC7vOCXWc2aobIHaXW7KLsuvpjyZa6O7jxee31cADBf5xi4qQFw35y9CHDdjtpX6szfCcDSyj981AEwZoY8WZB/sa3/L3aiWpkwS2DOk1kNmvYoHacCbPr0UQbpVrrqKl7FcmNzUuTvNiBRZG1twHPu0Sbq+/+G8NFVBb7ykiuYUlvJsTCFzj0eKMy3i5x3W9niAx73843Wr982sWjhPSBrsa08xZpYv9ezW47/0JNP7nSVpU+DlNwIQP3XQO57crJ5QKwkfqOWBdaYPWfby+cRdh1HXY+ugZEEwIrLnjaVhTP47eiYZFbKp0MG4ibAIrPAmLljp43azJm+9EerJGEdU9cqMTDT4BjgKgBgDHxTV1fWkuQji0x5iKvGABvz8qKPg5ZpqhxNxbF5ouZqxx5R2Xy7MMCqoC+6tVMEC6xjnKnrV1eOABRDAtbgga9UQNOXUZajU7uwySqm23eufOr7AFnXdkUg7cEi8+aVQahcx6Vium0eCVTRrWU9mfqm8rN21XPIepPdBzw4b266ct26NJhgCNcOlQWL2XzazBCjTK5CKdw/OJ9GSQ9qNebWm+YtWHpYSL3XsswaGCkATE25IaqEYl5sUiG/wBJTbWSAONa2yAJjF7kU/grmlPXCHy8N2ABgimbw9VYDYJvIzTqdDzMAnv7AnHN0ZvJ4ULFyADC21vF13pFAAcC2ANUFfPr4xsm6wFhnTHfY7zqfXhWI8/P/rX7ao7CAeoh9gbFFg/wuAkxXkCo2oWJ/2e+OwDoHpq0Y4PQOl49uLasEBdQWTLLndHhV9wXA8vlJPRtNVi96FtiIAtpxEi2LZkzcxtMi6YJm4VGj6wjRXovKsvLIAGAMAKj8YHUBbyxBbS9FBmZmKINU7PKVZ4x1DFHN/Fqu+5Erjq1/GLDWCkKlDGxtkoM8FeADXDPAnRnDrEJczYZtZOse8fgZOmfH9GNUrLathYvPWFTrG9NdDiwSHhepEU8pZsfZy2GftaC2gR1wlD5gMqi/K5jTHPvrwoZ2v6c5P10C+4x1Pdc/F3PlTCMKc2qP4GFDHxEamwDN7xmAiQJBrBEDUHQBwCr219Y/GQuGZSMPk4Wpp4zfqaBV7EsuYNaiYxcBwfygTX9N51+eySVI7voKP/vYit9tN+MnDpi/5BmxFvPzpQXKijazwFpyfUIP6iIOGhgZAIxdxFgQHlk/+ktQH1BiUWE7Mjvl8cBBndLU4C8yAFaBnDrAlcOqH8EqNQDOT2qRPsD4AwFtkQ0zA8zSZenOUD4uXQ7eMs25+UwQ9oh20ijWNRRGg2LyLF8K5TouptbSBXJ7ayqBXPTr0Vz0tFVMK9UFkV/fI5m2/2u/fP2LmT6deWZz06z9HoDAanCZtfgzHGmPcoDVx5yascnRtuTYaFa0xqCvnFm4hVbTomy+2lHyWTkQmE6ObyRmrH8iOxqC/TWZG7sA4FxqpvtPmJj1s72/D/6jR2Bj6/0ugXIB8E5rt9unNhrxn4C808ny0utpNmWUVd2CC9tYzcig1f8xUG8ObW0KrQlyZZ0miU1XlHzzgGOWnlSw6mvxoIGRAMBWuSaTeC7LNcpmn5IfEi3HlxE1n2Ravg+wjWbbisijHJDXAa7q/StqgHC5rxngSJvTuPcohT14ceCGA2B7qwzMgqRM0IgxpFQT5117TjtDmSpJiopPba9zHtv5SrM6mHzsNKEAYCYDYzRMUZdNl0GR9aAAbd14ymR+MZ2Kv7uYQKvMij1Y1W53wqY90vns+veTpl3XoFn5+aCZXXuzsvqFuzuJkwMvO/uuzayIL9jG2NEQANhNRhR0nII6lb7OtFVUbCnbM3MyUEBALAI+HQSrzZbp9SX91umSil1wgvSRB8Aw1l1Ru/2epNFYDYPdSwSflDynk+tXvIRdirv6FPKYLrsmiuNLjbNIyIFJ8TsrbaXUDVVaAzUAzk/PYBng8QDAhrMxPQ/BQuV9qrNQtlzBAKqPCTQFMJsiWrOVRQbABHM8FxM++bJmw5zwnVG0z6/vAWlvupwFZT6saneOC0h7pADUwKzCQ8RaX31R67sEztLOBSENkxPwQwYjBneyMQPW4+lsHmG5nAvDHMI/WZQRWo9VDZDFdK8DwbKfr6/1izzP2JloNl3WAN/HVgBGjz9B3Z+Km0uaWsm9fl2TqoGRAMBssFhAKVEh/DJFvXThbE9HOpdrD5jVjEZt3kxdxnU5GwCMrOc6CnTc3Nh5LNODavxM6ANgarR3ClBjZse8V9Tzq3M+2rGmVNnmsy45I0ni8+I4l+YiZ41Abc9lLBT9v2pHc54upVMXHK3fOnPX8SpXGnGV+LCz2Ckmsrdww2pQU4hgTAfWblm/WwNYAYy5MMi5cYX102Xic2bIQfrpMCE2IJjgj42aV9sGfzIOyTWtkEYoJdAUq+rAMvdYVmeQ3h1rUP2xuykhuJbDsiqtiq+5Mzs7m6343HYzeQTAae/bHvJsdAugJauwTodU2qKChkYGABNBJ9dtegHbnbR/Zbr0QOG0XCuKjlKa8SlmioNW7EKHT7I9g4TLrEuMsgaoeYDN4I0W3bkOgvXH08xRoMcDACNraeAAGH0YQtM1dU4MKgPMyoZmKcQzS2REKJdCjOGo0nloCw5F894AJsVB/XRTvQbOI+w7V1RzaAtdosG4nIEgH6zkvxqAFSWbAru0JQNNK5Nwwf/Xqh6+MMhjxkWVX8LnPKXFTzCnRsJG7OLni8nsfnTqgFgkRbkXGhkAzFRAAZ3iRQa5HFFBckb7XP6+a/bdrUsRQpmumv2laKkuI2ogJADGA7rRgLK435D9KbgQmNnKKkSBRoGV4OdPYSAZs1gUS8vWSFGyET18Aub/T+Ajc0B2p+Yf97Cz29UEGmPq+VrCHlBtAHChLHCSZAJYaU0HpXLDclJas8ABBqZiR23BuNwNFdgkMKvYaDLMqwVQ7ctFTJjd9I/7B7uAyVxQqdUnzJzV3Ps54G3mYIrS/m4REMqRhVWCTRKbzNnfEOPMvJpVNwgWNo8urh5MporZ1cnyeSR0ihiNDTozd3VUaBt12ZYdGQCMXWAExUi5eBWX7S4rgF2e9IdstJwF2rLok3Q/7NS3ncy6/HhroAbA0jYSgshhAIsMhLoyawCc3MrNsQ0R+G+HGVkkA2AVmMTmZ5gAMFuFPqwFfor1GQsV2HbJL4y3WV4J75RD1l0N66erMze293HuD0Ql01FPWtbWB/RTTawpoFJnruvNijrkx3UB7roAW0a/YqlvLj7IymXvMGbr7VNQBd+HRO4y8sKTT+42uYu4BAbE8/kGUQp89pJkWiM+Zr+jl2wIIrEWktHAyABgjOHIPqpEGX8ufoHD2eFkeyOK3tKK4u/qfAQ77Yjmj2Y2S16PNfNb71BXDVAZVtPDDN2CgcgA00HoQBlgsHElPVpxIFYD4D4AxsCrvJ5Vwf0wGUUBYPK8E/IAi+OctPDRtd3vMrvRB9t+pny2/SiyvA9YtOlXQUxteHPqKA/SXRhgkxm0I6AW1Y2aRNvMjVjW25Sa3coic+ArVd8ogF0NPPWsqwpU6/pGYo4NSnUZs+scha5X7COi8LgEd5Qrv/dIL7aGaRxh/HwJmkqS5yB45K+naKJOi0RQmFuRkQHAbPg2gbBEoHnFOy55zUszpraIAU5UFzJq8Kx00QoXfwo4ryM+uy3gulZfA+g664I8E9jIrltjNHOaiwAh2nl3BAMFwHhan04vLSJLk4KJ2ZwT8hlRFGhk4wwpO7dHpRRIodsT9YRZ8ZDn3RIAszFRfHRdzy8fsz3XNsuuFwCQGbtcBFMLDSoDRLmAVd75wCBd2T8f9rdzSY+m4H8WHbZ65foi1kkAIPjUnjObh1/87ju2if1jcpMofvCys++8XtdvR/CN+t1yRlvHGLuwz4qzNpNWqYi5KUomlh6ptz+67h7zpqZ2bJ45/WkIuii53GA9pD0cmiNCY22kuyQT3VnDIv8EzvaD4zjeoy+xDoxF0a5LmZECwHYmx/ogU1ogYWcanYt0qgToisugy0TWdWoNYJd9ioYyD0NI5GCCvMweoDLUGJAvwgeYMJZOEWG/2p03yhZwdwyhmmw6HBKk+si21YPKyqWoseBMPW3mbXyARYmuPmyUXg27qTNljG4+qRTJUEbhD+vvpxvWnDodSdhgWkoA7M+4437AxFnJFQsABJVgVJJrBKwuAFwHbMUBMoZ59r/t+98+cs7XHpf/fdbP9v4++Dsf4ao3sd6wRYGeJFrQyGegy3lrc466+PyaGNyevCTaHDeST0HWhGth3qbl5jxJNs1bsPSwEGuhltHXwEgBYHFiSWywAnyaLkwWAX26d+WsqXW98GoNFK0BDEiY2pcZRl9AbclYDpQBps6LDN5I54xGuKwfCyBJik4vyi9Stu068QXAtmPR5SKmzjkr5wqAWd0iTPlsLm0246xiWV92Uj0mNWDzYWqhnSLSHgU1pw7MJnPVommRXNeVswmy0KAK/OnkOvnvmj+qN116zl0X2o7f299ZbnDIfIFxAKxmbfF6WcXY+v9amUBbgFYasFbnHbZdW3X5MQDAxEtSjqXF6vHLG5VZqH166+1Wpgao6zLfJ7VFBMbG6sbmEOhooAAYjIw+GjWSK6i+/XzctuCvr6+8vi1kWQPgImVbrrncmct0gj3c2Jg1C2sybaudxLMh4d+DxntqFCkDdvE6PgA4JAgeB9Nn3TyFY4PV4NdbflimVmtW7AfSw/gSZ+YIiSzt8/0LAAQp7G+uiyrQ7NQXB+AZLABW5hHA3v/ZZ95C1FWZQMtpjXg7rGwSJ8ft9eyW419+9avntSaijWK+X1V/dLI6rivx8o89tO5PVPXQAFhJMjXRiI+lBq76xaM3PAzfp4WozoAlTiaiBQfMX/IMWrYuQNLAyDLAlEsVKyOzMNiFX7wIYWVT+Q6+Y6SZqwvVGtBowBKQoGuUss7FrujWfJVNoNlDVRK1Npryguses0Lqm6hrawDM5qdY2UZ/cfEqtn3a9t3zJteveElcMzYA2HYsn7z/s0+Ymfpke7ux8+C4PfMH+ZRNnV6GOMddzPO4jmyZilE+HF19g01+qr4sczHMah6seoL0HFPrKY/ti01ztk0/+qA7rtvhu+bu3bDkd+MoeWLx/JW9C763+bMi7ZENqywGkbKpl/0eJuBjfNfbqPpxMbc2yaaYYlP7VmY51XkpPwDKZbhlDOY/rAK/YtRpOdCgOG5z3l86S2vFJne+Qhkf4jLnYlTbGmkATGQ9MowEqY6dL3DGb3BUF1I9rmpqgJqDltJ7zDoCC+RWdQB81QPX3q0Gs/p4AbLejAHGiI9hBEDtBIBZX4uSjQHYPpBTu4Vg9VVrizoWBoBZ+6qzncvFzv0QAJjrALucSZfn9YzV+NCTT+6k7NFxKmMF3hCW0hVUdx9HlAGg/Jja4s2pA4B+r8BX9z3xgbm7W00WtGgPQNLfgT22MP07RL1dfOSqk8S17AQKNeyrNagW5FjX7QwCDYjFx+oYcMu07cltV+3s0KVBYiC30Yz2gfVys9xnDmxnxPE+OhZY9ZioYZu10aHlgFi2kZqtAmpZMspVm8cq92ekATBTPIX1kC83FL8+xgaBed1bIVT5pboJxgBBlRdG3bdaA6OkAQxg1a4KozTbwzMWlX+wzjRveEY1mJ6KgNiGmfQPfBUF9dNNtacypz5vyUlw0V7rol0V++0D+rt98Ep7dO+Gix8GwLsQ1vsWMAHdGUfxawD8bo6SeIHIAvPx2poGB00tJIBgFzBODULlIltaD5eDDq8A8985nccZPfuMtVUF5tjmsbCvh45/sHy2qlhdzCrHFGshNV2OotfbmiWjJtTihFr4EbucC+NeZ+QBMIEl6H5votMYA8T+A2O68EVDZ4xwWXWJWgO1Bnw1UANgXw3W9WsNjKYGPCMgBw98VYw5dRak+4J+37RH39hw0XthNd2SxHEzTpL/DX9/P5AJ08An7cbF81d90LTSKCxpkcGsKO3n+k/wBXZkl3tNiWPuyvqrdrt96kfPvfubYn8w4KvSve4xoegTQccCm9rlQPfXd7Q29dMiZYNmUVPUhXY9Ifv7RvrURz9/dMVfNaLo0f0XLP1c0fofdfkjD4DpgDYLWrELc2ZhgEk0vLXty9jgmkka9S1Tj28YNYDt53rfDuOs1n2uNeCnASszamVTYdMe6YBlaJDuKQ804Z726P4fXTRr+67oh8BSHgKCNiVJ9CvGBMdx8pN2O4YcqKkZtJYJ5tNgCEqlNft1AZkqMB0aRLr6FwtLEjV1tmXQqwKEXaLoc1/hTy1c+Jo5zz+/hbuQTBLTK2XHTssTbDqJzH7DUk1NsKsMeK4DYvkd/N3aYwGA2VgpZs1ijk/MJ0zUfn15DrIWayG1BgrTQA2AC1NtLbjWwNBqwMdPtwymlinWl62Vwao/6M/7J9ssgG88fhHgkPgTcN+aAh1+AQDvUvjfNrC//xbH8SHAun0LLqa/CTL31JlDi+3JYNRk9usSyVnFfrrIgfFpUyI5yROUgJlYO7HWukklsNk264FS1tYUWuVGYiuD98vXJcXG31f2JQ4VcIui43EsMzYAmAhoMwGxXPyHx3ER1WOuNVBroNZArYFaA8OkAW8f2MBpj0B3yny6oUG6jzzS/CIBx7j5c2ry3PvTCXyVRoKOk0Xwz5cxgNxsRseefMTKDVi7PXYzifeAdDgHQtTlzao6tkBTZ0rtxgCr/XG9mVkEkHrL1yi/bLNoKoCV/XYxP19sbfmYQdP9fbMmz6QI0XVwLGzq0N/HBgAzTWAsECsjB64KEdUVnYUxKMADXgQc6qbFR648TCWvzLYCjmegokBnt8FL/HuCdYLgyxWsrVpQrYEh0kB9Pg1+snwjIMMIcgGgQjO1TEvebK0ERr1Bv83UYUBYZILjZDMEwTogKz4fDdqm+UAA+JLLzr7zelGWM5uqYYBdwHRmbAZmOYBptVnlhrZ950pV3+S7KwNfF/9hVZuuDDDZ31cwZ7Zhi1O8AhHTDzhmaSZiOgPPya7WynnHLDmziDkYJZljBYCJLDAEYOwHxGKTrWCCM0zxKC2IosZS5qWvzLaK0lfZcmsAXLbG6/bGVQP1+TT4mffxgdX56fowqypzal+QLsv0lec4a8ZI0cwfeMeuaHUSxWekfr9RBJF149+3YX9t+mXlA6xhVl0Bq4oxdQbT3UFjkZpd+2qjU5Npt5WcQIUnnfx88capQNjG35cDWFvg2+utwAJn29UH0cJHOj4lxgoAa8BsbrZD5nwcn6VkHmmZl74y2xqV+a0B8KjMZD2OqmugPp8GP0N+TGg+AFRoppZpyKePyrRH5168LImja8vWPpaSSmkSXZAFkY05sApcWgHorKJzQapCsLMmM2SPvtovkZKZYF0HXQJmZWX1A14pU9RFiTEvOx3IdgAq7Me9U394rz/JjXHU+AcA07eAmL5bQZ1CCdXq2AFgalokMSAWqsW6AKqBMi99ZbaFDnxICtQAeEgmqu7m0GugPp+qM4UOrG3wtEegjQLMqcOmPQowY2jO4F5wLEIEaJ/+2PgBiwDTBjzL/VMFqfIFqKbAVyHAtaWO0SjUlvKsinv7+SbJrVd+75GzxEb1PsfqqNAkv13WADN5jpOHweT/960GKRbuMr+tJH5jO2lffsCCpW/6xWM33AZFJDe25MZ5xyw1phVz7sMIVBw7AMzmjJbnt87lG3J9l3npK7OtkDoapKwaAA9S+3Xb46SB+nyq1mzb+e6Oa9qjPqB2Ybt98waHXDE+QNa1HzJTG6APRsBpA/I1Y2pBKtp3QaCyq4ChPIIybiwSNUWGbRlfP1+VWTOWI9gUFIse9Mp2pJ3yPZNp8PNt75x6GqKms5RhKZsczZi4rf9vXfl1uiSjoscSADONYGmRajNotw2qq1Xmpa/MtsJqaXDSagA8ON3XLY+XBurzqZrzjQG7stIeYf3AtZcF6f7ystGpPXyJURYYH1uYEr7sq00vVKbU3gDVFPhq9QkzZzX3fg6A6xybfgplM+Daoq+lssAYUDWNHYDvriRuL/j4Q48+wctNEn2HVXW5DBv/X/LcSNGelcG1uubOagBes8A6XY8tANYHxKqZX/LGtChY5qWvzLYsVFDpojUArvT01J0rQAMsAM/2XdEP4aJ4SBDxxLQt9fkURNuFCdEGyBrXtEfSuD0AtTLNU2ETiQi2AHY+XcyBQt/AV0AD7jalevIOfCWBa5vHgrJZYDef37wJMzXFElsIJgDMfqf7AZuXlRzhGWeXkxubezYua72c/DCKo/43rU6XpFX02AJgphE5xZEc/dnn1KvrZjVQ5qWvzLZGZZ5rADwqM1mPg6qBGgBTNTWe5ST/4Bx76QEEuwoNa06dCg2f9ig3bo8I2pUCwExd3mAR2RoqQOjbpinwlS+4VrHVVv1FwHnok8TGBJqlOM35+S46FnJONx606RclGjQ5BZLcsAKskgF119y50YrfkguIFdUssGqOxxoA84BY8Kbzy08/8NmMA7zNhqjL4hooE5SW2RY+8uEoUQPg4ZinupfhNFAD4HC6HFVJzD84mjX332B8v3fY6pXrxXE6BNDqVS8i7REIz4BVD1PltJ8qv107f+ncqqgcAGY9LIwJVoBBGzZVtadMaY9CBL6SwbUDoC7VDJrpCAuA5eLnaz7P1EGwxDpk0NqtpMrn62JOzeVwAK6SO6pntcu4xhoAuyisruOmgTJBaZltuWmjerVqAFy9Oal7VKwGagBcrH5HWbpPiqJUL4HNqQtKexSS/WWjriQAZh3zBaYasHrJZWffeT3/rQiAKrbrO4ZQbLWJoRYfHLBy1PNj0uC7m7Si065ct+7u3hwQ/Xz1bePgl9dVR2UWJBtMk0MyyFQ9jmO5GgCP46wPYMxlgtIy2xqAKgtpsgbAhai1FlphDQwKAFdYJXXXCBrwZVahiQLSHmXNqT2ZWiVY9Tf5zo+boO7SioQAqL3OKoJUFQFQe8AucOArJteB/U27YwK2iujXQRjjfECsPFB18xfuaBjz+1UtUl1aJBMri/v5Ituh9ve1Oi9qAGylrrqwqwbKBKVltuWqj6rVqwFw1Wak7k/RGqgBcNEaHk35PgBYlw7Iw69WCVZ9zLO7V/7PHLp61eXiDPrIrFIaJGxVugI/E/itfNojCbD7PAaYALDOn9hkuoca0QAAIABJREFU2o3NF/+dBbKC4GDH7fXsluM/9OSTO3v/7uDnK7ap8h2m9qkHaBFgSs4hbGy49vOlzgsvVwNgW43V5Z00UCYoLbMtJ2VUsFINgCs4KXWXCtVADYALVe/IC3djRPOBr9zkCOoNF6U5FaryT/Y2+Vaw3nwEFg8KpZpQOzG2mvRE3n7GhrRH3oBdWEocvDqNvSNHy+iS+mkYp+2BYhMgSyXblO/Xti+68i5+vjlZ3RRI7N854K59f2kzVANghZ7ue+IDc3e3mpBkOoIk0+Y/cGC04yhZtvjIVZ/Dypb5u80Yul+9qWYzOvbkI1ZuKKKfZYLSMtvy0dU3Hr9oElKwfMJORvJNWGsn2dXBS5cJgGnAI9kcJfGCxfNXPoP3PmyJqu2dsKOjSeN7KPT5VqU1T1uHNH2VcYZa9GRsiw5i71qAQyWA82RWN83ZNv3og+64bgebdAswqV8jEqD2lWlif93Hnn9IKGrRU9hQU/ofb/a36LRHIRWn6StFh2I3fPyD4VLVmFi08B6Qt9hlaC7mzi7toD7CmNBu1OcD5i95Jh90K2nHSbRs/wVLK4VLsCGV/XsNgEHjYS9Cg7m4hx0D+5JGQQFxmaC0zLZsNqzb5R9tYdPiI1cehpZCCpQBgN3bKHZPDcHeuQ0e497jO8e9+kly4+L5qz4oy/vGhoveC/92SxTH0/hvvgC4ymt+UPNe5PkURN/Es98abOoWsGY9Utb7oOZQ1TcUzKkCX5235CQAT2spY5XLKANfecjrys8HvipApi+o7ulCoVMXXRZZx5f9LTLtUehx6x4CnBhlh5RKvqwv8FnLP/bQ+qtD60WU5+3nG2XBrVaewAwXOZ5hlj3WADjYB1yxAnwvjtRFVeQYsAsztY+sXJGXPrkfZbZF0UEB/ck3S7y06vrrDk41EoVLrQpYUfSmGGRQ9nuI9k4wAKw7l3Rr1PUcG4Y1PyjwVIBueo9g4wKAq7p3dcCujLRHvoGvCkh7xI7w4Ky34ttRqmm0zbfLl/0tOu2RzVgoZVVgvUgdqPqEpUVS1fHx86XohZUpys/XbEZd+wWb5mcsAXDwi49Jw57ARCe61DHwTni81Bd56asqAA5yGaWerv1yToxwUQA4uNwochqfqMYh3DuFAWBMF7YAuMprHhur/VbDa6j0V+RZGOKxiTrnZbbFNT2IOYQQsEqLCdPsi369RQS+KibtUd6s2DM4F6ioCJk6zZdnFo3v/E4JJ+azL9wYIdlTNnUI9HIaxtaTAbeOEj1pYQKtyhFMHzC9pG1e4JxkhM3VyhfMpOm9HZ+SYweAB3RBY3HUrT+iumUY4uLhvsTdzFGLvPRVDQAP5JImKsHh0SU4UIX1nkTxEWC6u9B9rWkvOs5M8JDunWAAWHRtoKxTKhiiyAq/DgSJhDU/iD6WDYCDMaOE71WQbylh3vgsD+Pe7QLItx+6euW7xPXvy9bKwNI7kJaCqfWVWVAwLewYyZlwYxWK/N0H/BXqV1zEoBUBrEiBrwx9MenANIR8WqRs6bL8fMVWnXx+LdIa6XIH1wGx9CtlrABw8Eu+/SHizV4FuXTY91s6Pez9g8cFAA/2ktafJipw4TUqsDfIq9J2bL0LtFPQMXK3aAUtLvyFzI3QPmVPUnQ9LGt+HABwuDHiwfbCfItoD6ph2qJtUW0ph72rk4X6C5u7mjP59ZQHro/JOYfesuorYrOhZfqDftr8qYA3rWb4Uh4srZH59AHW6SgBrLYb8RfidvQ9eKSeGWDkyv7q0h6R2gNGOZqI3hC1kh9AsNA5qjom/2iWFimKo0vz9Yr381X11c4E2j6IlVa+BYgmzcsIFRobAEy57JU0r84guCoXzc4BageCC9C/Vo9ltiWumUrNj+UcDRMA7uicdnHugV9FgKeS9nu+Gfu9E44B7uotipPzKBHIMQA8TGs+HDikr5yyGWDWszDnHw6AA50Z6PewUmvMcu+qVoovsyqDVV95BTG1+WBa5168LImja+m7x6tkJZhgVwa0UPZXMlX2BtPpdTB58LKz73qbOGMe4N964lVAWA6IVUZaI6zjlABYNowt2bS6DoilnJqxAMCBPtTY2rb4Hb9cyMKCmbZZ9BIvSgchYS5lmR5VCgBXc37oQLF6e8S8+jBgJtau5txY7Z2wALjZODGZStb7pnmrpl71a36MAHCI9YIC0zBnhvlbWM01Rt+7oQGwDFZ9oymrfImLkOkL0vG7iKrE4H2CbdP/dEdRqO+vjjV1ZmsVvr+O43ab5m4tFQj/80ULz28nyYrWVDJvcv36l7waCFDZGLBKA1KD5AqWIkcHGMpIiBh5AFwJ0ynl2WznE1wAgAy1gNGLUjhWoroAuMLzw95nUZ/ZMJfZUEuKKgcfV0Frj9pBrBx174QANLwvm5Ik+hXVN9v00DBsa35cAHCYbx4O8sLMv3kPh2kD24ZOv5P2rkmybYCp0tIe+TO1OfbV05w6lWcLzHXBx5xm26OSExOq8KdlXfAFlqao0qn81SfMnNXc+zmdybFSDYq+hmCVnVSu0ZuTrIIq5VjbrolyK4nfCCD+Fmi2l4YwaBcMAbGY+XSyq7Vy3jFLzgzaZsWFjTQAHsSFhz7f+AWDywpzoaH3zLokIWBKAReZyjDA1Z8f3Fx9OAEwHhG6+nODP4QFnpsXwP9rtpjr17TfdQC4+nrNr/lBfA8GYQIdxmQY/z4FOdMN347qrzF872LfUktQlwGWAXxqc77ERcj8sUceYZnxdmCSK2EK7cKuqsCqq0l1dx2SIyqT21Gxvy4gGtsoFr+b/IItxBRatB+wKrmxuWfjstbLyQ/BX/mQQhtNhWfTImXZZXu/4+L7W2wLIw2AR+EDOohLm/2SK+mylO1YJQDwcMwPO/fMl7XAIMt+CTnVMK+74Zgb0t4JyQBbaVoF4IZDr/k1P4h+DwIABzEbRnxdQ+jSZF0QQr7VQncqjO9dqlgC8MyBVVsGOd+XvImwJ1PLNt1nDl296nK5LcL4ct1TMbgOALgyOYIdWdEMaHVik7uaVZkIc0YZdP2S7MPLqmF9VoFNrA6yJ7zHi7Hc1D1ZRjld5OYi2pZ9i5X+w2PmKzzSADjIC3VvJfY/duE+zvgHNMxrPh9EEWPgpysKsB6mml0SN38lAHCw+ZEunAUAUqPJXgHtZUB3MD1lFod5/4Rtc6B7p1IAOJheS17z4c5t4gnF4ADE142jZNniI1d9jtcK+11KpWb2dohxYj72RYPsYGssVc/g9i59pXRK6tnSLLB0AILZkxPWzJxt048+6I7rdvAfipApj9+SDQ4TSEsR4dp2XkKVJzOrGtDqDC6JOXpVgFZndl0AQ51Gp770nLsu5Pp2MsmOIjLTHWpeXeSUBn4l02cGfNtJ+/IDFix9kzo1U5YldhnbsNQZWQAc5APdO4Tyl5gQH2jsksGaDwVMVG2FGIOw0DGANZoAOFRqHQVDG/aibAaLodaZaT2Eb6OcMVVg71QLAA/pmg8BDG0/7IMAwN3vhv95a7AaCfN91e/fUGfFoPeu7Xrh5UV2VxWl2ZuplUChpSm2elgWQJPAXgc0z9YHw+r1w6LvrnMq1iOZRCtAK6meqoMK31gtuNSAZal88LRHQQH1MPoCh1hY2WeudpxEy/ZfsDR9fM2mSeqYO0czJm5r75x6Oo7jPXpVDb7Cwbs4YIEjC4DDmj/nP9TBLlOGS0awNtgiU5i0hbnE9F4JpprN6NiTj1i5QbWmw4K5tIVKMMBBxqUxNwy6hhGTxlAXzv7c54PbBH5wYYt6c5TECxbPX/mMvOZGbO9UCgCPypoPukY0Z+ygzsIg+9nknxsmrZjyDA86LwP+7vnc73qgtB19UczRa8mi5rqgAtS+MtlbPQtUZTNeM+jOg1YCaNY0TzbLLtVcGmU3AwWX0pkEY2yyrh4zwwb0dHHotEcq9tkV8JvSSNms0aLLqhlYh1aRXL9Ktrlr7qxOzTQeLPDIAuAgF4D+OlR+qINcBA1ALihAVYCFoBeN9AKoN4MOpCvxZBg4AA6mPx0ADnPJTHWGWRsE3i+sxVzk6bDrWf2owxdI2LYKfADjHTbvncoA4FFa88HG0ptDPNgcK1rGWRhmP+sjNId5zFLLH6W963CVNVYpgql18c8VO+kbbVk2vVYBdL8+qgGwjkVXtR96HkV5Kr9eV9Cq6qcKWFqZYhPYVP/o1Pk8wlZ9lAbO9Nea2Txy4pWp70JE6yOU86dhum3nuvMgEF2158zm4Re/+45tNvWzrCxe0yZHMJOG5x3WBOFCADXe0+EoMcoA2N8EDAfAAS6mehYrKANYBgA2pNsp49LHp6ustoJd1DQAOJj8QYAsBaArE3CM2N4JcM64fZDkh5Nga7ICa77M9Shqv4zzKdD61z4yhpGvBsBhZPcOvZyVSPB5J6SZc9t9+VruLGhHlpL99U57FCbfbo+FVpgje5l8K+TR/J3DjIs69yIjq4tkbBsESwekHZhVo18txiYjOghuTk3VeXdPPOUCXlndHPAnPBbIfdOCVI+AVMoAV+rXkc3JRLSg0Yrfkk/BNPos8EgC4PAfOLW5bZBXdoNpahD5vUWvBtqBL2MDZ2XZcAOPiYlUjisMC5IewUpT3mBgYwwB8IjtncoA4FFa88G/E4ibQZkPdIHmqVgArLF6GKW9a3MRp5QNbar8/7P3NuB2VFWacNU5Nzchv40QTBiiAoO00E9oIECANODgDChj2yBBbZCQkMwnXqQbHhBRsO98ikAYv9BCgt0EgjS2TsIAIgqoLXQjJpemI9gmtCN/tooQEOkkQG7uvae+teucOmfXrv2z9k/VqVNn53kUyNm/a+9dtd9613oXDghKRyZ0G5a0reUubTnnzPi0WfQC44ObgOpt11567t2X8qyudJtmK3EAmS6IppvkAWrtMeU8Rsw54pQxEs4SAX/RBwze2NKpiFLWTsXwYuYlbktcO2GVEzdpXZYZM66ylvEAGLcyIhdo64upzDXV7UVACOIdMuVSUROH/cSL1nWw7eiSWRwAljP01ns5dZS6zABX7Oy4XRvcMy8uxT6fqrTnqwyA3Xw8y0+kql/eexpHTauoBSPaBoR2bsWt4XLAoXW7VJu2jDeMMqskbZaXuND4YNlm0GFvWSBmC1Zdxum2XjBjURjtB/HE25I527pTax2kdGEtEKy0pYaLtZCx1RCkMlaV7hN3Z96+qCQAdvPyT5krNwDcfAjwY2cdM5l5xjG3jNVnANiVGq6AAXZ+Qe8vAOzyg0u3z055AHCF9rzz81UiBtjJ3PL0TpK3XZmza3EZV1a1BprKHuQF3MfqWg6Iqc6LTXZgMy322u2Mmq1pxcZSIMwWWPKEpbTGwjEGD1BbulNbmVzkMs5rFPshAivIJQawcldkdZyvwiQeAFvtmdJVrgIAdnKBSa9Mty/xLi81ZGbdZ4ArBAYcM6bcjzrO97TgEu28H8Fec/uBKj+2zeYBnWGAK7Tnne+TEgFgsua2+1PB0lo+z/n73fmadPns2pw9bF0HbszYrtrleOBS27VYu1ftCm7yCNPdFugOLZstFnxpW0xcIcOO2gPqIBN7q2RVVRNiWFcTO2Hcl42AvyI+WMwCR+MDtfCY2QsuTGVY0RXQ4puu+nG+si3jGWDVgWr+ni8DzGHmevIiUNxX/b4AwEV9yGldlt2yjF10ga7g2XG7NrhnXlyqaABc5J53vk/KB4Ct9k2+AJj/TnW+JkUAYOS6axw7o6JCd+Eo+h4o4R4ZhMFeRg3zK7kHlw4HFzfFgFUHHwq6zv4mJrIFn9qmdhxLDP1z3Y0t2d9MmybxzhjG1qTdls2lbtb8tEjNnL1JPl+TON/MelsIbGnvnRJXqCQAdhen1l65wgFwURdBW5Ygtbc9ADY86gWJYMlZc6vLMucB+9XTjlhzAf33zi+3RSkJd/kS7Zyd19ilHgBrGUuaCz1pyekzt9koX6TPBVuf24esIlIgiW3jdA1KAoCT/cXEB9//np3b/mzr9NmPhEG4SGM3y4pm4mEdgEtHQ2s2w3PPtoibJk2258wT5bJNBWUyeSMW0qQjTiyrLVObhzs1hBKuvXTJPSvoKRoywGhVaEPALgTBLKvLClJZ5w3WiCk22Sq9VscDYNyK5QyAsxcYD4CVC1N5F+ii9gCxtHOQldvFmdoXHgArD4ltAQ+ANSyIBEJOwZcMADvJI54Fqm4+ZHkArLGztIvGsa7TZ99yyLo1S0hlB2JS9IN3JbR7efIXZXN95oFRSyVpANSNZcCiL1N+RCjYRboIEOw8TlcgDmUCVtt7EPL+sqmMjEG6hngV6V+XjVcxzHFMbxReQNIT7XvEhb8kfVjH+QZpFln7gVLRCh4A4xbWA2CMnTwDjLESpwyfAS7Kk8EDYOWy5R8/n6fgkHJ67QLCj0pJCXc5Wru/590AOfUHGdb8RQFgNx/QskDVSbsC4UcnbacN3tWziz96+ZZ0xdBy8wibqSrnOeGUq7I9QI9+BuD3jxAD7oqLtDHQQ0yIx6pa9+fenZow/hdfdu7dN9BTMmRniftARpk6aTdpk9cf6mOEJrj2cb6YTWpexgNgnO08AMbYyQNgjJXQANg5K+tdoA3Xp4AUYt0CwEjWsigAXOSerzoAdjS/zLvPFqTKYott2+Yc8EoD4G2rV0+fCCa/BKlkXp82GM6ftXz5a6KHnKULMAEZ49D2okPXrR5J+nCgqpxq1xasctnf84YuicLgy6YPf0y9brhAs+OyYVB5cxQpIlv1w3OnjnMf7/kEfGQ4DGNrtoxrd2rRvDPAXwBmpfHBCiEsem5CUSyskXycr9JSHgArTRQX8AAYYycPgDFWQgFgd0wb3V2BSsPeBVpvL3QHACsZX3YS7vZldi+6axu35x0BxE5nyI8JRTHAZGD2fXHWyda1WmInD4DVj41o/frB3766/adweTuYWzqK7po7tGIx+5s9WI1Srs+kfRvX6jxclcmWP2Td6g+6BOjqFSElsrbB1cOVaq9dFF1yyNfW3CGqhWIhEV2K3HRt23fK1DbnwY2ntQPp2Vhi0pGoTeyHAp0US8kSGcX89nFaI8TWThXxABhnMe2LIq5ZcamqXQTsL2IZW3U9Bth2jXn1c3B7prrxANhwzbrKIuXAipIL2zaIMzr6tCNWxzFG3fzTrT3vATBi1Tlg1X69xHuvau89hIW1iry45pbvQxzq+1SVAMD8hscIW4DgjHuvRVt5sckZcS4bgK6yMfV7pl+NuqiiNHuPYZuN3X/Jm4HjTkwGqRvryk6MBwDzcKe2AukCVhfVJofdpW2GSa/E2kzPBdrH+aIOE1XIA2CcxTwAxtipzxhgjEmwZewvlZiePADGWIlTplIAWOaCamgfo2rd3vN9AoDt1N15ANheXVr4PvUAmH+UfrvmliFwEb1J56CJQLCumzEv7peMww5cumWTm3ZJt+kq7llpc4HwFc/lXGRLWR+ieWDa0knXowJoOm1x5pMDU5uN1bUH6dGjl517zwn0+HXbVNlRuZ+YAhgBLFYtWrePfi3vATBu5T0AxtjJA2CMlVJl8mH3RMPwAFh7gZoVKgWA4RM/Kl2Poa2U1cqy5/sBANu6lfM+lti2CUDle6cdvuYU3kbxADhtlZduWntyoxZ8Fy5qg8qDxSsgcIcmRVEAUQDuLNnfrTN3Di6Yt2HVW8mQUWORGyDDwtrGPGPsbZpuCcPixpB+8eI6IoUVSnyLw7ZKc9KmQOC6k6ZMr+/5MnyEmYmxC1vGdZxubBsOU50HSDdqU1PsSmZTad5fH+drsh3bdTwAxpnPA2CMnTwAxlgpyOGSh+pX5vbqHJT4GGDkmrSKFRoDXLz7cxn3fF8AYNt43fimGaVyets/KzwAVj0clHG+qgaS3yNwiwyCc+YMrfiGqgoBjFEYHsuCU14907RCIuBnDVYZoG46PpWN6N95czGYhxS8as0jxxRMNi7VPFVlXVY1C6gdpj1qv4I57G8OwF9njyVlM4JYPs7XxIyZOh4A48zoATDGTh4AS61kz5xgFkFWxjPAhhasFgMsUQM3tI+wWpn3fD8AYCcfHlwDYEEKJLKJnIw3vRu7enZNzhO4O98MTNsnTOry6kRRtHnfoRVHumqPtGPh/pwBfFogjzMJloVFsqYuzJGai6lNRK7Mhiy783hkVPyr9NqRFZUyYlU7fXCZa9cgnXRn1SZpwCET/NvHb/pxEAbHQqNfnXvUpy5wsYH7vQ0PgHE7wANgjJ08AOZaKQcBMMxq8K4KQuEje1aH6c4zwHprVCwDLHRB1Ru0uHQv7Pl+AMBu5phmbG3WVhV/3s8AOElpBJfcaSbnkMT81hrBUKMWrk+5TGuwwNh+DZhOrvCVLVjtVtojsFMKaNqCeGgv+2HAIn0TJj4Yu9Y2isp5CF/x3KlLJ6bVMq7reGDsmvlyOAt4AIyzkwfAGDt5ANy2kpuLJ8boOmU8A6xjLapsV1kk5x8nJDGYhvaJq/Xannc+XmRstQ2AFKyP9P3koL9U+1btKWzUrwDYROSqvRfAHTKoDRw094KlL5C/4ylFh1Fw9Zyh5VfanG+6rgkAdg3yWuPpetojQ6Y2uxSUC7ODNp0wwZZMLTdO14pVFTCqrkE6WRybNkl9k7RHrs6nbwdnAQ+AcXbyABhjJw+AYytZXRAxdjYu4wGwoek8AFYYrhf3fB8BYDslaCpllr3N5PHn/QiAjcEvh9kVimZJxLBMnolm7r5pleY8QJ4hMNc1QZr9tWBqmY7b7VrPw0E8sH2crvuYWtAjWHvpkntW0HazddHOQUwrHp5nf3WPVfHlPQDG2dwDYIyd+hwAdz/eUbVIHgCrLCT4vVoAWBKDqWufXt7z9mCOsVZJGWD7Neo8NxzYTPou7TcAbKzyzABalWiW6zhgQ9XmFFtrDfLySXukziVMgUtDO4gfs9B2rR6NTEThZsj3PFX3edwCXhmVbeKi3Qii/w8jcJb0acXUBoHztEdcd+qHTxqY/qs9n4CY+cMMbfX81Cn1+UNnbdiZ1LcF/s01yIJ/k/H5OvlawANgnH09AMbYqY8BcB4MGDzw/zYMov8GD/d3YcyvLuMBsNpG3BIeAHPM0ut73gGYS1ulrADYVgmampc9QBUrQBNj2ref2ahdPbuq5w3PXVlWhwdkUaJZjhlgMkYTFjiJTd0xbfTGIAzPV9lH9HtOwldKRWYWRNqDePYREj0AfzMDwO8iE9vwYqKzcdbZHMy8vqzcn3uDqXUvptU0JDq9lMka+zruLOABMM6WHgBj7NSnANh5jGbLjpMHov/75u7gXz0AFmw+wX6r2iXa/f5Kp7XBHG22jPsxNXMTF7nn+wUA254HWrjKti1ZDuB+A8Aq1jZ15pg4X/o3DIh2HQNM+rcVsDJ57rTruE97pB0z60D4ysoEgsp4MS2km7R2LCwnTteWVc1D+CqPNuM14YD/PBbat2lvAQ+AcTb0ABhjpz4EwPYXQsawlA2dX9CpWL78AU0WZDmfjwfAmFOZLWPpAl2VPV/UfuSctR+HcToLZ3+k7yfbedIA+DvWbLL844vzvSVI+eXUewHJ/LOrjVV9VoFXpRu1BDzb7kAHcbwmQ3AvfIUEg8lguwr+hd+Dg3H4adGh61aPJEUQ64MC/loqyxwAaMUmCxhVKxdtgZiWVZsx+A3GojDa77Jz79lmsrF9nWIt4AEwzt4eAGPs1IcA2CkTxtjP9uLKQT4+DRJmH2fLdNWN0ukea36h/uppR6wxziPodDxd3PPOzxcSCDkFX829misAjnto7RkbAKxKgUS68QCYevhouC1LWWCNdkwej0WCwZzSHkldn3k2MXH/ZtuJgsYy8O5aZuruzHm/rzxk3ZrL6b/XcNFG2UAlOFVU2iPVOJT7OAcX7Sb+DS6+7Ny7b1D27wuUwgIeAOOWQXjBcHQZzLRftYtAkZe+nu2LASbOL+ieAcaddg+ApXZyer66uOedn6+SAmCymPZr1ozdtRLUQtinau892UESukAL8vYSkAs37LftO7TiSLZdEZvsWvxKNh8MKIyi4NkgjOaaCjwBxEiBPATDqXrmoxhQuhHbPlkQ78iVOjMPM4EuXHywiCnlAUArVtWnPVLtX/+7hQU8AMYZzwNgjJ36jAF2fFnL7DHnF3QPgDG7mFfGM8Atq1Rpzzs/XwiA5waMZrao0kPJwYfauA+7duQpkMisHO8v0mRXz67qgcMTsGJBaypNkgAck34ybUmYX+I2HYXBF+YOLT9ONUbd3/nAqwmsNBhJXrcZkGfZXhBouj7HG+q8T661EfBiQbwZUGXMw5mHKbDmseyiPUDHB/NiavNgai3dqbksrW2bYB8vfKX7oChBeQ+AcYvgATDGTn0GgG3cAbPmzKqjOr+gewCM2cUeAEusVKU97/x8lRgAWzG3zf3gAADLXbX7EQCL4ndJ3C/EEv4WXGRvYo8jAI3fTBsM589avvw1+rc2oxxFBwa1gYPmXrD0BbZuiimWgGnTB6Wsnj3QS7OTtu2xStKYOefRJ4Y5l41NNQ+T9nVAMIkPnlbf88WoEX300+fd+z16rNoCWlTlfNIecXITW6ZSIkP2aY8wp6d8ZTwAxq2JB8AYO3kAjLFSpowoNs75Bd0DYKP1SS7/bGV7t9LU2z5WQT71sNWbOf18A0STPmo6+OyGM48BdgWAy7DnnZ+vMgNgW/Gq1rMD1o3sRVMBLyVT3W8MMDmbGBVn9gyrhLF4zwpeP0W5SNvGCbtOe6QD8BJb2s4hbodham3bxM7DoB9UTLDsnWTLqjp3p85DTKuJfr3wlbPLSbENeQCMs3fOADjL/lXtIuAULDTXTLYmhaisOmBVmjMRXJydX9A9AMad9myprrpR2rmdcqZsIYJVpT3v/HyVGABbv09acxufCG4yB8DyHMBkp1qPs2RnF/PAwapBp9rSUHZOuVBzBmQCpjHzYssYgLBOE+7THmkDPFOXYsoO+BT4YdPaAAAgAElEQVRFeAOL2+S4RSMZbO24aHa4ZUx7xEtPpKVuLVoTn/YIv1tLVrKSALiolyhZSzeXUw+ADc6FB8DaRhPH4LnZx9SAOCCrKMBR1Pl3+lFH7j1RHgb4J58cBrfMv9LeepnbcDPvL8t4O98jko8+zvsqMQC2nWvM2EfBZSBg9CnjvOSIDy9VO7vYc6ICqdx2FOrOyvRIrUZFLtXYseuWMxCRcp32SBvgGYw5/b0iMEpRpDJtZh6ccXLnKgfzOCEs2eAsATA3nrZsYlpk/jw3bdWi+d/LYwEPgHFr4RlglJ2kAKsQVrb1UaKQvpyxYYJLuu2lNbtkHgCjtnG2UP4McJfZeaxdqrTnnZ+vEgNg2+eiLQDGpEAiY+xJACw5u9hzRcrxBLGE9SXxu0J1adlgck6VxOsaw6jmk/ZIH+CZxNGm55ztM482RQJdojhhtrwqnlhnP5OyRiJYOaQo4rlTG42NMYBPe6S7I8pV3gNg3Hp4AIyykwfAKDNlCvHt5vyC3mWQ5Xw+AsBRtUt0Eew8dt96ACyxVPkBsJ0nQRTdGgXhn4ML9B7Y/dIuh7RN1c6urp0wTLDMZdkknjgeo4ZLte6cVOXlqspuha9gLNrsL9JtWDZNRymKOl3wgCpunFkgnnJNN1DFVq0v+R0dD1xQ2iNLhrp5ZIKsoBbGFr5MeSxQSQDs/KItjze1u1Q0Xz5fPe2INRfQ26KoOTh145QDrEJYWWJDt3OKV4X7AaRKYKAIkOV8TxcWO11AKpUuf5zAvpKqtOeL2o+sbYt6PrH92q4dXPh+BuDrYEgBMwm7X6gr+7YgCo8+7YjVv5TVdb4mRaRBcsQA03bJuC8rACoGOMvsXlQcsGgMgvjgaqQ94oBK61RKtmJaOQFd1XNBpQrNY1TR4JnfOded2rJN0pNPe6Ra7B743QNg3CLlywBXBgB3X5jKA2DZhu4PF+jevERLz479RzZ6WyBiMUW7yBZEqQCR+7UT73nnfSFZzq4BYEslaDsArE6BRPaG8zUpBADj5oa7auiVMhLQYrsoOB2SbIYpFtOx8JWJey/GTVv6xoX9N3Pn4IJ5G1a9lZSzbRPayQpfLb3wFDifD+rtHn02XLN9bnER+1pY2iNI2zS9vufLoGUw03Q+nv01tVy56lUSAOcAgnIDwLLYKMcXpQLiGD0ANjve3gXayG7Fpd3q9tnxANhog5BKHgAnpsvBvVhnVZQpkJLGqvTe0zGQTlmjOF9EB0ULYomG9PR5n3jX9Df2eDkBjlYK0uQpwBGhUpkjjz7zaNNWoIsHqFW2cfE7E4PrXvjKpz1ysUyVbqPKANjlpTE3xeFqAWBxmgvHlxpyKHNbE86J74oLtPsLa38wwEV9AHO7p6Vnx+WzjBtygX3L5c0AF7nnne+TkjPAObCr2G1DIMj3Tjt8zSmYCm7PVSHhC+i5YeavKqMllqVqjPN7WUAwPTR7wagsa6oyTS5M7XlDl0Rh8GVV3+Lf8xDT6g4TnMyRqDvDv59w2bn3nEDP2zpFEUdMy7pNMkCf9sh8+5asZmUBsLuLWrzjhfFL1i/rwtKfZOfg/EIkca20tlP24FQHABcm5lQxAFxY3GzXz071AHAJ9rwHwAXeRjTc7t3qEXT37Lq0sG2cL2osJXKHTgFgMxffpAlt4SsHrComRRFqSahCzsW04ra7FA+smrwqXlhaPwcxrRgJBMHzU6fU5w+dtWGnavz+9/JboLoA2DLeKbV0uYrtiEFJ3iDeJQBWpbnwAFjyMCgBGHB76YxfFRlWpEh2r2JnxwNg43ep+PnqGgCrnoHJFIp8FrJmy6Fv5cpg7ZI0VKWzqzQOooCTOF9EP90WwkIMMTATjypH2iOzsdNWyc7Dtk2TuGjMOtmWsU1R5NMe2a5Af9SvLAB2edkWvcDd9CF2DftOziDezfiTg1LcRbPVY2UYYNH+crr+sdEKZIA5LupFzsdpX5wPFAWfncoB4DLs+T4FwG73EuaehHQNbwPgCr33MOaRlcmoQWs2yIJaHoscRdHmfYdWHKnZdNeK67CzJgAPl05IOn3nTC1vHg5ctEvL/toA4DzEtOLbk0971LUzn1fHlQXAri830F4GcNl+qVZ9GXfJ0DbxTzrdklOQIInJzWEtSJOVAcDNw539EGK7v7IPjSIBcLYv9/MR74GKnR23oEXDHZXdQ27XsLt7PpfnEsK2ObCwaIEpt+uHvZbIP46yrVTp7GItJCtnFPMbRXfNHVqxmNdu0l4ZY3117IUCqgbuvbasKutSbCt8FdvENu0R37AZNWkd+xdRlsQHh0H4OY2+fNojDWP1e9FKA2D3L/vOhc0ReFReXJy6plJf4l1eMlRAPpeLZhkAsEumgvlA4ZZhTB5zRQLguM/2/s5pPlLxmQqdnfIA4Art+dZzybFtg/F6PTjm1MNWbxZdLroKgF2vH+4GpXzPsc1U5ezizCMvpeMCrcPmvrjmlu8DuHgft3cJgHYxJ5dtSASytAGeLauaE1ObTXtkKaZloortcs102hKlTeK1wWNpvfCVjrX7q2ylAXA+l243GwQDGklPjoC2m0ELW1F/4S/y0ldUX2XeX/ylKhwA573vpAC4QmfHMUhLe4LoLFKV9nwuAJh/K0uB4qKeT7yhdGn9tAFwVc6uztmSlVUKYEXReFAbOGjuBUtfUPUpBb5U5V5jiGnm1gTg2TK1vD513LX5j45gHP5+0aHrVo8kv9u22WyHHxetYQNtYTHVvlT9rgSyAuErAxY5PRRBu6rx+t/Lb4FKA+DCLjhm64y6FLhkas2GKa+FBfJFXvqK6qvsa5NdueoAYMy+K/v6YOaQyzMM4aYrOvVlt6nOnidl3XsJcSzHxMAW9XzirWF31g+fAikZc3fGiX9DYs8uvkXFe3b9+sHfvrr9p3BhO5gtiRWvUoJo7taNfjNtMJw/a/ny11zNJc92OuAwuvWQdWsu1+kL5VItb9A5U8sDqg5SQnHBq7nrt77ImM66sGW//LUzPgKppL6ZaYOTnsgmljhpnyeoZTN+X7c8Fqg8AO7SF28ValS6ydENFHJJM9+TKCBf5KWvx/syXwllzeoAYFCkQJ2hipyd0jDALUD+4zAMjlVut1IUkHunFMI0lggAd2X9DD+4VOHsujwCGUEspJuyrZAWaIcI44ldzq/bbZkDwHjkzoWvcmozr3jiwgW1aGZXlJ7IKpUSLIBPe9TtU5lv/5UHwMR8pXuRGlwIcgB1DnaW2vU56SSH8XddBKuUe0u6qhUCwArRNdoMOey9os9OqQBw6Z6nhnueVCuEaSwfAHa7nyT2t2VKe/3sOnhQpJog7svwF+/BsLKRhDXWGldJcwNrzUFR2N6t2H2KIl5+XkuQTgDd1pk7BxfM27DqrcQktm0ypi3UNTqJD46C8PbLzr37BnosQqYYv3G4glr46r5k2S3QFwCYLEJ5XqT67mBk/KVjspEMXNUBcN4XaHhhvQyH9O1uHiTVAMC6l+oKnB23gMXgAxy9/6qy55M55Q7oSwaAc58vvVk03xPsc67Xz66b57Z+K0bK0bIPGT2WKknXYjbiVzxQaetOnYeYFi9G2YE7tcDUxbpFs4PQEc4S7RWf9kj3FPVe+b4BwCUBwSh3YdE2KsRdD7GHdQFITrYvBQNM5pbfhRIAaxB+Dbq4DLEsiCLFAODm/gi+CwP674hBGRTR/4jU42enVAC4Kns+2Xh5A3rWXT+Hj7Fa75VizwLeS6iK7z2Dh5tVFVt3ZyJ8VWsEQ41auB6e4YPtwVScBbYBwK5TFPGAqoY4lWz/pGKUreaM26XaKty4ZtWlrIWvgsCzv2oz93yJvgLAOQEx5CbQv7TzGi728sIZgeEX/SIvfUX2RSyUxwU6+cgAze8JIPivkJtMUawYAAyRM9uCKDw6CKOl7sbenprWZZ82SA+fndIB4CrseXpv5DGfDnhIx6sX/XxiHwoFs6rG57UKZ9fNcxvXihXry6hIc9uqcCywKRjMg6mF1c5BTCsdo2zv8o3bkzz74GralbJ2f+YIatmNyNcuowX6DgCTRciPscsusQlbqtoouV7W5J0bX2aKvPQV2VdiLudr0nJTdbtXiwLAnfy/bsffaVd1RkS/O18n/EBszk7pAHAuH34K3vPs0uW2N0rmAt2LADiX/VbA2cV3YVfSROE57pHD7Ira0skxbDeb4msbuyw3oiWHfG3NHcmIHQDLTAytgzbJQq+kVbHzc33mrl3XmGAjESyf9qj4A9ilHvsSACe2zgEoMcvohvUV7Y3iLjL2bmw52Lo0LtD0+sA8rcAK+8HELYAsCAAzMaZu9qnbs+RmTJintpOzY7WnMqO0jAFm2+vVPS9aPeeeAiUDwLkBfa5B3Z5b0kUvnV3ME8K2zLbVq6dPBJNfCsJgmklbSb7fmTNn7hSlWoqxMrhHY8S3TMbQ7TomLsY8V2V7QSn3YlosC2sM9q0WqXsxwcr8weytPQguZgW1rKbuK5fWAn0NgJNVcQsy4q+qXz3tiDUXFLnqtpdQ/ljdXV76BQBbflzJgHq3e7MAACxxkTebiz2AVJ3DHjg7pQbAvbrnVfuC/O4EDJcMAJN55fA8FrxC8n0Xlv3sYvaYbRkr12eNzqvMABMzmLhB0+DSllXNQ0wrXl6GpbYE6TGbq/vBgPexQGPrOSmKyQns0x45MXXPNOIBMGepDF6qxu6Nee0UM7Bh72Ka13x6tV0V25KHi3wv2Ep2Ae+2TfzZ4e+gvznyyEmvTBn8RSOc+NDnf/T4U6J95vd8L5zAao6xH88uSY0UBuH7lCvaivOtN9581YgxrnAMMLGdLqhT2lu3AANUHY3HmfCVAya5a67Q9FJIBLK88JXunu3x8h4A9/gC+uF7C3gLeAsUYYGrFx27DC5Bt8aXxSAamfXSqyde9Mwzo0X07fvwFvAWyFoAm+s3jIKr5wwtvzJpwSRmmG2jiuvhJt5W3zJ5iGmJWFeTOfLaMnClLjRHsGoV2Phgn/ZIZbHq/e4BcPXW1M/IW8BbwFvAqQWuWbjwXRMDwZOg6j0r3XDjiit/NHKt0858Y94C3gIoCygBsIC1VdZjeq9y/C9raEfMK2r9mh8Tg3H4x6JD160eSSqZgFROh1LGVdPl240yNcNyo42UU8F2fHAU7hGF0X6XnXsPpJ70f/rFAh4A98tK+3l6C3gLeAsYWuCLxx97PYjsXCqqHk0Ep1+1ceO9hs37at4C3gKGFuC6QDNpjZKmSVn49/cQMau3dgWHN2rBd1P5fnljELRlONyeqaYJEG3m5QZcpkeAZlsRscsOlam7J4Zls0C+bjUt4AFwNdfVz8pbwFvAW8CJBb646JhFQVB7VNYYCOS8OTEezR0eGdnupFPfiLeAtwDKAjx3Zlawii2TuDMr44f7FPzShhcxwoS5DRvByfBh8G74316oxcoWcgguU6NOpT1SjU3OemdBKwI0C7r0AFi1Fv734izgAXBxtvY9eQt4C3gL9JQFhgH5Diw69j4Y9GnygTeuqI+H3yRu0lEUgDtZ42iZUFZPGcEP1lugxBYQpUEiIBfcOgGYhZ/IDL8FbMOJiQNFLDDr9qzDNJfYXE6HZqmoDGPJP+2RzoTZuF5ebLKde7YHwDrr4cvmawEPgPO1r2+9yxZYPHzo4IzRGS+CSmbqCy082O+/7ZqNH+zy8Artfu3aZ+FrdfiF5ecfcFyhHRfY2Ze/dsZHojD4JukS1tjn87O0PYb9VQFjHyNsuQi+ujMLnHTS8MCusdEtcPF5NwC8mzY9du2nnDXexYaUTC5vbK344EwapShqgH3OmTO04hukGibNUj8IZLEmNBCBSjVRVNojk23Zdv/mxOxagf6SxQCb2MbXqY4FPACuzlr6mTAWWPrZY0+pRcGDMsP0AxBevX7b9Mk7d74EdpgG7FwDQPA5K5btH19uqvBn+OGTBqb/as8ngOk4TDAfn97AYKFJ2qNtUwZfCMNgX4PqVBUvlGVnP1/blQUWHnfFlbCfv5BqrxFeuHHjl1a76qMb7YhYYOlYWkC3Fuz+djstEiWapdUmA5q7YYOi+7QWyyog7VFiEwlY10pNZBkXjY5LLnotfX/9aQEPgPtz3Ss/awz4TRshWnnrNZsur5phbrntOcgRGaRyRALzsXnFsgOPrMJc2yqOQThTOZ8oGPNKj0ortQvQaY9EtZJ0SDvmzD47SZHEloV4xN3eJRpvd18yHwt02N9o9u5d0f6TpoSrwTPobNJbFdhgDFPLOZub9x1aceTLN9167JQp0c9nLV/+WmyP9esHf/vq9p/Cu+Ng9Gr0abywoUtwVvhq6YWnwD6UfrCXrUUuatIUSDeP+22PWgtso/edL+gtYGgBD4ANDeerldcCyz694OCwPrAZGMGpuqOMGsGS267beIduvbKVv+XW54aA6bhJMq6rly87oJ0Xsmzjx4wHwfxym8G6RrfA9a+g/KH9lh5BnPaoY1Ia2KpdpT0LjNnTvkyeFhiuLTx+1x006J3YXV9ZH5x4PIzCp7b/x+Q/3bJleHeeI8i7bW1XaAFoNQHTMXCOohhQ5z3PMraPZUdzAaqxQdLxtYbAPBfTinIS59KZb9RbAGkBD4CRhvLFesMCixcH9RkHLnwkDENQrjX+M94IokXrrtnUzstn3FLBFeM4X0htAeB/UNY1ETgJG4Pzly+fF3/x78U/bCJ7nTlgQDDdPtjrUQDBJ+j00ctlVWmPmnNrgtphhFAWXIzvvOqxTR9PbBID7HrwRCNsnOzFsnp5p/TO2In7M4z2WDjLb6uF4cLUyCvgBp3MBwuCRXG7Ruxv0nkfukKzJ0AdI+tSVbnde8q92No92/2x9uyve5v6Fi0t4AGwpQF99XJZQN/1WTx+uCht3bErXLBh1ca3yjXL7GjWr48Gt+94/qeQjgHtsgYg8K4Vyw5YXPa58ca38u/OOAJSUDwGLPcUo/Er3KGF7UfR2kuX3LPCqM8eqaRmc2Omp532CFM+AcuJCWiAnbhRX/TMM6M9YiI/zB6zwFFHfW5ezPQG4Rwy9Ggi/EBQj24gYljg//xQFdhfekleumntySJ1Zxr4ErD70qv/8dW5n1yxLKmPj/2Nrg+i8JPwzplG993PLHD7O8DixfWt02c/AvuN/RCfiYO1FdOK+2TiiR24K7s94RUVv1p2xcK1sMbnp4wVBaMTU96ac/vwk6+7NaJvzbUFPAB2bVHfXtcs4Ij95Yy/3PHBvDhfzCLARWV8oFY7aOnS/V/AlC9LGbTrcwusXn/H6V+El9Tn2PGLWF1E+5UV1RpGsLlNABGcftXGjfdiyrMxwGL3au8mXZYzVrVxHHXUZXPqgwOnwIXn9s7cot9vf33KO8DteWfV5ouZT9vNmWFtlQBYJZTVp7HAPJtnwK1rVWXyLA6CrTN3Di6Yt2FV/KHeCaDGbCBkGZ7aNbJqaYsB8L0E7hRflg2wKuF0pV0EBwPzANiBEX0T5bAAL/aXZnG5X+s0hl62Bxoizlc6u151g6ZTHYkmCC/d56dOqc8fOmvDTqGrtIAF1m1fYwuVvqiO8BVhbFHlKfdnFGBugevSG8sPsPQWSDG/jeAft2+f/N9mzdp1WBSGj9ODr4IIFnYxeACXzvkrA8BsbmAA0UMQbpPWmvBu0JmlIIws5JY6nwaqpBA2bljynhuH3xYdum51HK5VNtfnqsX+itJqCtanZ0PpsM+SXi/nAXCvr6Aff9sCvK9ybJojzQdY1rolcG+h0xrZLH8vAmCk6nOboVW4SmeYXGT7lcwxjEl7RLO5uuXJXsW4S3uXaJtT7evSFjjuuM8cJQK77ZRIFXSBFu0CGbhNXKOlDHCL/VXFCfdjXmDdk+cIrKZia20Bte4cEOUrE/tr5GFYgvsiYo36togHwH279NWbuIjhZWN5jR5kjLm6ER9sEueLWeVeAsIid2aGzWkLVqmEslgxLN32MfbtlTIY4StazEq3vC5gjsvvMXj3rJdeOdPHB/fKLirPODvsbzCZuDrPmDX6l6kcwI3wVMj/+1B5Rpz/SGQCWQm7Ozo6urudF5gdEgBgUMz+qii+OCnuAbB6LW3jdFl21YXqM92mLUCvGvuLcXvmrTpLwqh3hi9RlAU8AC7K0r6f3C2gdnFuxvK6AMCdyRQTH3zLrc/eDMrWn7AwYjvtEa+tXgDBKOEryq0ZUT7FACPKE/NXMv4XmfaoLXylW54YTtddOl1eHh/cAtdPT4w3jhgeGdlucU581YpYoM3wJvMBpveNnWMfnjpj0uYwiGaPB9Gf/PNj122pyHSV01DG9pIWAODWg91LZQB47tCKxao0SR4AK5fD2v2ZTXtkA6h5YNUBm9zf7G9nC3hXaPVx6EoJD4C7YnbfaR4WUAPgVq9RtCIKg2tBxGCv+J0Pas9wEJ6EWKY/1xpXAe4tDuJ8N69YdmA7L6OMRS67KrSKzY3XriV8hRCyIgs/FoXRfkmOX532tfZJyQsPI4WvdNIeNafcAa26gJlXnhXTos2aUpVmUi6V3Px+eDlY4KSThgd2jY1uISrPUSP6RVgLD2p3U6GURzqmkylDt9shAlZR9MdBWBth1Z1bz9e7CABWuEmPB7WBg+ZesPQFnfH1a1l12iSuZVJq0jbsb055iTNq172yvjFB8p8XXn7bNZu+lIwZHTrH3C2T+p4FLufqewBcznXxo2IsQASugvqkO3fsCk4QpSXCuKgQsDvQGDtuvDbp2QQAAxCKZevfCMbenDE648X23ytWIU9RLNs4X57CswpMl5kF1hWmwpXv5PbFlGcBc1UOqW5crm55YieMuzQNmGXl6RRMpG2vKl2VnehuHiz722hEfxuG0R+FYe24KAreDBoTCzZtWvm0ux7L35IUAFPCVVIRrCjavO/QiviDKlcAi/xAqUSX3yp6I0xsA+/Knyd20GuBX1obwDpNe5RHXuJsmy7slHcb1B0yxdqqAXDHE5BbtgCyJG/bVLF9D4CruKoVnFOa3eW7HasfUvBubgRLgmhsJKwPbAbGd2rLVKmHHU9NmjVpXjHAtnG+cLlrBGF4zopl+38jGTMWTPPqlmErodhccu8KgosvO/fuG5BCVm1XZnT7UfQsuKEf2LZJBXICDyPZ3yTtESaON74DU0rOKMCsmVc4Ecp67ZlnxgYWHXsfdHkab6/KWOMy7G0/BvcW6LC/0eygUVschNFl8Gz4F4j//Wwjim6H/OFf27Tp2kfc91zuFkUAmM3bKwPKdFmeEFbVXZ9Trt85pHvCpDBi0wppg2dqm/JSFGHGoNjpPcf+8u6O9B1Pdrdk74JLP3vsKbUoeJCxkXeDLuHj0QPgEi6KH1LaAoIHSgxmb7tu4x10aVHZ+FIeBPffds3GD/LK8ACthFHO5WFmG+fLc2HWyRFcVgCMYWfptEe6QlaY9mVnkhXSYsu2APmvoNyhibt1Wc64XVwufxa0UJYuwNYtjwLXQTQy66VXT/RCWmXZdfmNgwhf1QYaNwDoHa2F4cfi534U3NwYr19fmzTxIAC057f/x+Q/hdy/u/MbRTlb5io3MymLVOrOLFhOWGA2PVI5LWA3qtaHgftrUbQMQqhOgA/osSZHHqBfFM/rMlZXJFJl6JLdMS4n17Gd5fOtLQW3rTumnFzBacvk6TGYr4Wq27oHwNVd20rMTClYxXEtUX2B0wG2mNRKPEMzX2WVYhAq92Q5AItScb6krAmYLqMLNJKdxaY9apqRiv1FssXqsyRhg+nYYrBxW6Fa3Wi+JTBsLs2gIuN4d0dh4+jP/+jxp8joUQCbAqg65SfPmtXYNmXwBWD29pWeD59XON+NVJLW6bhfMiRgezcBCF5ID6+f8v3yloUnXpWAWqFLM9UQC4BLsvS5D+Olm9f+AGLJTwTvqoFOZ9FPgwg8gsJgWl524YDRzF3CQvwq29bSC0+BM8Kyl2j78hhldOUuFZRpxyTESDBr+4Q4PC5aGU2M38Z4FWZm4wFwlxZY0q0HwOVbEz8iygKYuN4mpmmyu0nV7Be7jtu0ss0kJnjLkztmHLjwEXB7XdQWyorCD5N44duHn3xdtlD8r6jyuBgdtjaeM7hgDdRqBy1duv8LyVjWrn325KAWfBe+Sw/qbqQyimBhlJlpUKkrZIVji4Pnp06pz39z1/hnID78cyK78phg4fhL4D6Niculc/JiytNxvLoAW7c8Cix7QSzdx4B1+W3rt0zfuTN4CZ5B0+BM/GawEc2ft/zQ16wbVjYwXFt43OhnodgexN05KQ4M8K/hv/eDl8RD/cr+JrZACWHJ7IyI723HyYbR69MGw/mzli8vYO2Vm8O4QMZmEAcNQPiIVIMMk27cGaci9TF9+h7RpDn7335D6u5hwtjy2N9+THuECZsjatvbJ++4SgaASXYR1b3SA2CXp8JNWx4Au7GjbyUHC+AeTmzH6fjgmA1uBN+iQStaLZppGvsAo19Y9V1j+41PGbgHgNOiVnNCNlgHvLJgFRvnKwFvd61YdsDiHJbRqkmlezLF5irLko8GQRPMDp21YScGXEOVNrusap9ldxHsdddSKmHY3NZHljj10cCkYD6ECz8qvxtH7TRJpBwGMNPu0jqAFjN+H/9rdfSMKz9329bvQ+X3tRuIgp/Cv//zAecfsty4UUXFTs7fcA4BupMHJ//ZrrFda+G5e3Zc1YPftgVluYClZpaAPJXrdC8LY718063HNsLofwDTe15nT4NaNihdB9H45bErdA7xwNizYgKAoW2XTHIyVKWnG3ZORZXD6L0QkdSw1nhnIwpBVb6ZOST9p+UCPXzooBAkexGsopZUqx8PgLXM5QsXaQFToApjlMboqr7UieeIy/nL+ZJ6fy1sXDoRhUR464WZOwcXzNuw6i1ePxjXZQBaKZdnXeaY7lcU9xuD8TD8wvLzDziuyDVn+1IytDppj+J7cFMoi/SjwxYjwCxJp8V1b1YA58JB8DBS+Ep33WnhKyRANdt9fuAAACAASURBVM4rjAHXNButOxdf3swCCfsLz5XJtVrti+CGvAIuGc9Ba38CZ2/zgcsOaadkM+uBX+u44z5zVBSGj6d+hXRH4+PhffXBxmPBxMQp/ab6LLIvKh8wp7LIzRcLqHspTjh2B4+Cr8DePWfO0IpvvHjz356y7wX/4yGemzjs8dF6EP6vOUPLr3S5p7FtmblAp73RbIS0WuPsivDVhRc+eUpUo1y2o2Dr4MDeC1atmse9X7E2VQDg9j1SLoLV8T4Ua9Dg7o7YNffl3FjAA2A3dvSt5GABMwaYGojgq5tMKEs+DflDLP0SiVbCC3QvAJHnp9uUu0GLmNw4PjcKvg/tnZeAVlABOwHcs2MhDpM/PJdnuv8yiGLJAHDuwlfa7HIHAJPY4mn1PV+EuLGPfvq8e78nBNxdcIXGCkdBfNsT4Do6hNlbtKs0Ka8LUHXKo8ZPqUpjxu/LuLFAtH7L4PM7wp8CW3Zws8XoyagRXhnWov8dBeHrebhDd9jfYPLuXdH+k6aEqxPmt19THqlWExPvS7fBA6+6bcS7Ad5jZXeLbrPZUfQUfFT5szCKBhIgnNgkAf1lmI+hanOKrTVkkenL1spD1q0BNjz/P4uHtwzu87vRF+EuxGFjW/3D3W9SPZhzww2HS0PVRACYDamTAWW6LE+zhvUcjAmYKPwSJpQuf2v2dw8eAPf3+vfE7M0Ba+sKxsQHk781YIGVys/0SwQuXhumDI6tGN1dfy8QbmvhQrgXViCCFsRK4nynTXvXi9t3PE9dLM2XTiR2xWOSWbbZvFezmlL2NGF/AWxOr+/5MrDrMyW96Kc9StIqPXzSwPRf7fkEtH8Ypn1ShgbuNFBPiW5RANvMOua1VICTsLlhvfGqyu05vtRGUUr4CgVQKeErnfKqtEeURX4M/055LzSuuPJHI9eqLNaKQ356YrxxxPDIyHZVef972gLE/Rn2wx/C5XQWXC5m0L/mxQCzOX+J0NWUSVMu3jU2ugUQ136g2Lt45LFrQBfB/6EtwBPE4llIJ00SysKIOGJUOzkVIgD4pVd2HA9ifp+FDyltV/4ygF3RlE1Y4OQ+smPa6I3ZD/V442LvNfgWxSU/edFmEtbAkAqC8ggQLBBZTecAXhzUEy0Y7vlg7pfJfVWQWYQav2eFXewJmzY8ALaxnq9bqAUMQGtqfOyXOB1gzX4RZCfOE6roAGK9pPBULuC7li87IHarso3xbQKVbI5g8vcIBeqrk3EUuuDQmdT1GABkLdi9fyOc9B0FOCWTX3vpkntWkPEr3aqJrahYYVz5DvuLEb5qlTnqsiV3/03RNk36E4lOJXG5w2hX6Q64xNZJ3KV1y2PAssyetJs2rxz9YYCOT+7WGvVSv8+u3RIL8MEFNRbgC2vBSvCAAA+CYsSwWCAcNMJTN2780kO9ZMOixyplcZm4VmWcL3bwOQpGYYegKkcLXwGQGYU9PTmpk5fis2pM0ufa4sX1rdNnP0Jpjdg0p1e3gLRHixdH9dlzn4T5BYmWCm6MCBAsy/SBuSOq7oZkoAJvRiWpgpukL2VqAQ+ATS3n63XFAsq0SOpRZR46ylhjhIABG/cLL80HalHtcvjnw8BAvCyL+1UP2QkAzoBYrOhWt9MjIcWqxGbUT3vUYYs12WUyCFVssSpvMGY/uCxDx+uybK4qljfj+rzoGLigKMWy7rzqsU0fJ3PQEb7CqETj7MJng8VzxbHHuL6rWeq5W7feBG592xphY38IyziPAgvjEAt80P5L3/NCHjNPpT6CmN+NGwdvXnj8rjuIC7R3f8ZbPAWEOQwtli3G9lhGEEmPXRTrC2m1JsPH1AbrEo2dd57lHMTxmgwvd+ErY/Dbmc39q79yeDtDCDtJlBCW1DJyJhfrPm1ifF/HzgIeANvZz9cu0AK2DDA9VNY9RQisFeD3acib1wii+6HtRYeuWz1ikv4Ia0ITsSueCzPFMLfi9NQj6HaKJBsQrCt8pZtWiS6vUopuWbpw4Sv1CidgtLEP6yosZIopN2bS/jCCMaYBNgbQ0uVRYLk1ph1zZp8N636raN4sE6wau1eUFu8gOu0RxI2/OilqHDwWhh+DsI+b0s9c9yJYGdaXdAjML4hfba3XJw7ctOnaRzB735fhW8BUMCtpjXw8hSwMQ41auB4um53UfCUFkWTcbfY3impE6RmI8FvartDwUIF9/cjcTy6H0Kby/bFNZaQzI14qJZ362LJDF22+BIz+ZWx5Xjl4fi9Zc+MRd4jaUJIg4s6tBVex2UVs5u/r8i3gAbDfGT1hAd4DiriegLPqw/ByMn44YtxXhJfoltsRPJwhPUz0F63cu4uCndt+Ek7bB0Qa8HG/mEVAuCq3m9GJ88X0zcs5jKnnskwqfhbbMOX6jALRFFusWx6jFE2GLVKLxk6prOVUbHE8dyovryoOuTnPJvuKbLsdi6xylWbdm1XlW+s2MuulV0+86JlnRsu6Bt0Y13O3Pr0C9vR/AcG0j3b6j+46YNmhi5OUSHnkA07YX9hV36tFwR1pFejo99tfn/KOLVuGd3bDJlXo00TkqvMCaqYJmnvB0hfI3/GUokHU8epuKSfL1ocdK3mXTh4PFu6uh/8Ge20yeHQt3feTK+4s8xpjYoLBQ+LZIIzmwv1pqtlc9EK7TPqQCV4loDajBM3rSOEKbSq4Krs/YkE1L1bYxFa+jr4FPADWt5mvUbAF+DEa0dYdu8IFG1ZtjOXusQ8b0dBNvsKRr63/tsc+B0b16HYAv8cmbecpCqFigS3ifFWr2rU4YHZgSJY1BTSx4DSJFdYtT8aIGlcXha9UC2z7uwqkwoWlkLRHwzgmuu2GjWGiiW1U8cO29uvF+kncLxy2WjBQOzQcj+7rKEDHM7r6gGWHOEsPQ9IdNYLwkaAxsWDTpqk/p9ydIfY4qDdqjS9C6EkzX3XsEv2l1b1o126P2Rj8cphdOp42Na8SimHBvMGVP3gsTn205pbv0yJYvZjLmK8Q3QSulsrPztMeJa7OYOdbErZWAW7brs0YcSy4l61c85XDhUrVmHhfev+KgKsumDa5e3b7+VCV/j0ArspKVnQe8odJOvbCOj4YEevLmpmOu4EL/usQ//YHVJlc4mMkIDgDUvMUz+r2lhMCTg7IxIBTWvhKtzyanRakPaKEtkrpHo1ZawQAjkEnBqDSgBPFzlLgGlneKA4ZY4d+KpMwvMmcidLzjOnRiTt3Bi+RXMDACi8FJtgRWzZcI4AX3KwfA+bq8/DPmaNv7T5qypSBBY2wvrsWRt+I900UvNkEyCufrtpa3H3qqYuisBNjD/YemRpEJ37ggQeceSUIAavKmAygVYlmlS0OmHb3ThSfZ86cufO3r27/KVyUDy5r7K9qWXi/G6ZOoppyz/62QSyVy1fu/gxeBmF90eq/Pmzkgr946uCwMbEZ7l8SNrtTXmQzbJidiPnViic2uG+arLWvI7aAB8B+d5TaAsoHEuchovUQ4sxexyUl42oEty9wkfo1fDner6gYGd4CmsT5YjZCtwWxMGNky2DZ3CRWWLc86Q+nFB08P3VKff7QWRtit0xEPz0HhmVuzQkDPGlS7UxZfG4MYlqxvNi0Rzqq0nQ8rwq0NwFVOs2TyR6sWh0QvRpqxvimXZ3b8wTFebiMnrP/svfEoNTNn+HaMce8uW9Yr58HwPoLVF8P/erfd52+3zunPAkXmnfDmCrl/vzEkUdO+uXsfV6AVDX7Suz45h5BNBeAsHXqLp67smz9eEAWJZpVMgb4pdW3rojC6L/AXDuu/K0xxh8FwmjhvkMrrnazl7vXim2ccB4ebiyATdyblfG/aLDctLcqFpiUkTLBEtCqwyDbhN51b+dUr2cPgKu3ppWaEda1mfdAUYJnqaXUOdqIABZc1B+EZkbru8b2G58ycA+VhmAc7oCfP3TdzdcUvSC33PrszXD5/ERe/fYaCMaB004aI93yqFjhGNQFF1927t03kHVBM8bxWzsYg4vZfpede8+2vNbUVbtYd2JVfwmg1RG+IrG5qPKGcciqMffL79H6LYPP7wg7OclbYHfa9Ma3CfMbpz0C5aA81Z+JrXn5fzc9du2nqrQOd536/uvhWX4pck7WIFjF2qbGwaRJon/DgGhMDDBhZceDwRsAeC5H2sCoGC18NRBFh47VavfFrG/rD2asRh13qZIVCHaU9igBt8Q1OQyil1NCV62YXRCzOyaqxXcs2Z8VgGyvhQ9Ee4kKqdyfefXSgFah9HzFQmx+YqFo1vmXH/MXIBa3ad01m0a6tC36rlsPgPtuyXtrwvogNvugwoLotmWQrikcN6L7AQDf1ALFBPBstU1/pLNaOiJZOu3SZUUxxqbt5V0PCTRzTXtE5ki7VyOYX65ZypY+SbR2w4gYXNm6JwJVGDBtoyqNdJVuxy3nvVd7pX0CgH+5o358I2gcQis95yF0xdrkqKM+N68+OPE4PGfnEKb3Fz9vvPM/H1y7uWppj8CWtbtP/QCJpz5Nc19YgWCs6rMKECrdqCXgOX5erl8/WKTr8Yurb/kX+NBwRGJrwmoPBLtPnAgmwwed3hC+0twncXGD1EnWYV0Zd2VgccFr7u8BjHwxddcAYPzK2wav2ud3oyAoKga30nlTDHE7nVIUvG1wYO8Fq1bNi/VjbP7ohN2JPAvp+6mO96HNuH3dpgU8APY7odQW0HEroSaS+cqmI0ygK0qQFZOIVgLi2Qse2m8/ZN1qYf45V4Z3EeeLHEtphLCQ41Xm5I0vW0HHNVmVwzful4rjxcQKQ42UKzOqD/4Ee9Ylmrg01yfC8xr1aBO8dmaJ1o8GtBiVaF1V6aT8MB6k/xjGelxnvD4ncCrtEbhAw3oS3YP3JTYiccAHLjvkSOwZxZQj4ldE5RnW7zoAKikhG9hbN03srq+sStojC/DbejwFd5754HfjPNu6f5QAWMNtWcoCS9rhgec844Wlcy5xuibdtZWVp7zZhMVsQ7qkis5B8DMAI3+U7rwZswvqg8drp0FiVJ9ZV2qMK7TKvnqhdni9Gt37p2qc/nexBTwA9ruj1BbQ+cKWmYhBfDDmC1xK+KrF8m4Pfj1BUh/Bl8yXAVE9CZ+WzoLxxLmB8zTw2rXPngz6q99tpWAy6SoFanksMi+XsElH3aqjBKktF+NaFL4X1u+b0nFS7shYJtcgT7B4CAp36OvvOONLEGf8pSTOuFs2Z/sdRgNOrbRH5qrSi45ZBENqqgUb/FEpQrfY66cnxhtHDI+MWMdlGgwxtyqs8BXpqF4Lr5mYiM6IFaCdx/82xa8Iy9ucVDPGd8as0b9MxQJD/l9QfX4ot4kX1PBd73//MpirMIc1ZhjwzDn9zAceuBdTli4jdIEWAEECcmG93wYuypkPHiJgKQKzBPjC8/cLc4eWH8eLIVaxzrpzTco35/wf34H/ngx2/xOiogYfr1tbLZ3OybSPXqknV4Y2F77CqDQLbHR/I6xdqha46tSmwa1QRVqRFkm1XhrETIqMQRExEg9EUn/mrhkX33rtputUY/S/qy3gAbDaRr5Ely1gBYLJdQnyBd92zcY2EytpT5rUPDFD5iURRd+DN+YPD7l99XXtL6mO4mQwpjeJ+QWb3LVi2QGLee0n7fVarK/KVhbMa7tp2g0ZEytMx+9iAXPCMAvHK1CSpoF+WXMNY0SygpGRnQOLjr0PjK5w/2yC5WFNcI1xrVbtpebvYjaYniebcxjXdjlLJexvFIQ/B0ByW8oFmri1RtGSsFbbH1IfORQLaopf1eu1ualcv1Hw0Bs7xz48dcakzRBDOBs6/5N/fuy6LeW0HG5UMsGrBNSyStCClo1doXngkwWtqTRJEpY00xaH+U0B5VZbtWD3t2P34zCY1gaqkI932mA4f9by5a/hrKkuRbPN5H1XnxQcOTEW/mMS/5uoQbvsUz2q7pYQxAdbpT1C5eoVTJsAWvgesTeCBW6nRZKxzZ39JE+LJFoFbEgdTaboscWkZyljjLqndncX9UbvHgD3xjr5UYIF9OOB02ajXUt4X/AwynwU+zsdLl1LISfllYTxhQf0n0Nv1vExJgut4wKty+bK8g7LQLTJPIqoQ8cEw4f+x8Iwmg4v1sMwfafieNedNGV6fU8i3DFTWlfTXRrjjk2XSfoWgesyxg2LAGjCqqJic1sq0UT4Src8Siir1f6OObPPlilW85hgsbJ077tP0wJYcDH9NTBlcISCvwagsrK5F5uq0JjzhC1z0knDA7vGRrfECs+Q2xcE4fZkmN/K5PuVgVt4XrVdmzHiWIAlrzjzwQevxdo5KSeK3yUMLNj+t/DMA/Vv5t0qAKdtRjmKDgxqAwfNvWDpC3RNnpt0ArZ5uYhds8DcfMcA0sMo/GqjFtxfi6JlJCewrg2rUD6lcWL5Qb8dfwtecTq2ScSrMIAWnj3ttEikDyXrTMUHY8akR8Q0Aaw+8G2NhGKBeW1g7qqYOfV7GQ+A+30HlHD+HaCbFbTSewjxJwcPD1DijT4O7k5N1cAoWgGMxv9sTHnr0NuHn3xdZJIm8xsdA/X3DYPa2+KqQfRALapdDv98mLg/Fyl6RY9TJYBFVFkHarWDli7dP3UBEc1VBnzpOr3OEqNY3OaEteN4DQBzuw+FsnS7HBk/XEj/HPbwPQBFLhGsZyljh2ngmmfao/icTgSnX7Vx4726aY9U4Jpld4cVbHQVUioREPzczuCrkO9tFIBoU23eudtzZyfTas+NILr+rR3j/7M2uX7YlMHwk2URv0qAKw1STV6tMvdneJ7srjUmjj7joYeeuufUU981EYTw4VUST0+V1x0LRsWZbVMHnHKBJ9Ugaevts2f+v20hrOQ3hXiWzjylys99EvuLsdfT533iXdPf2OPleRtWWYlG4XL1dkbExumiWGRa9Gp4y6BcQEudFzgZjQaQjdlZ+DD4B7UoUKlXS83faExcXgvrC269duNZPPLHxwpjdq+8jAfA9jb0LTiygIjh5cXlomIp0ONSpzzKKD5H0T/CQ+5EpouuMMBkDIq8v2jxKhWQ5pm0l0EwUiU6JXxlkvYIA7Rpt2WFu3YMaN+MXv8nFAvNAfDoo1FAwauPW3jeRK3xk8//6PGnUOwslcZItzxGWCtxbVaB2Rj3UWMh/60CzK06u6OwcTSZbwHmddpFwgDDx77pU4KJY0eD2tN5pj3qsL/RbBL3u2XL8M42IAY2GNKk3NdN8Suey7Io/pYHblmWVhX/CyB4ZGoQnQj5fkdVZeO9ZhgLrBTD4r4I1PGySnXoVruJ6/Fbu4LDgYn9LlxUB5MudYC2aPPH8ca16Nuwd/dIyjDKz3sQ9hFim69weoAq3BiPcWVBrJKVbS9GsJVVasayyHSf8jzCOACMvWuSeyp8APv7Whim1Ky1lhyY3+3hK/NmBHs/3SJoYkC9c/KOn8wYnfFim7Rpnu2tO3aFCzas2mj1YUJrfBUr7AFwxRa0V6eDcW/muX1oiBFITKMGwOQraBTVzg5q1MMtikbhBfoGuP+9reiUR7zJsIJYOi7KOm7UfBAsjiku+55UAVqTFEY0mFW1T9uHuCwDuPinsEHcs4MpXNu1hLDg4X0z7L8zMPYta0wwPXZMbG6RaY+QYPbOqx7bFCvuYsbfnG/HFbrXxLIYAayrIdb3Ssz+My+TFsCCC+bNjfH69bVJEw8CEHp++39M/lMAxbvN2zerKVNqpkEqaV0W10t+p1ljTHwvMD8fAb/zVfABdl/R6E3dn+n2VCwt/9kU3TV3aEXGBV4rv3AbBDXbarPRGgrUslVlwT08G3cAsJiR1HEBsM12Ve/VQrkmU4JTqPJNM7TjeWmrIFng0Un1YM4NNxz+uhw04wAw6d/NPVO2vi2XaU4+4eTeyw3bawRLbrtu4x29t3PKMWIPgMuxDn09CuwXto6RHOT6TVlcDoCTuF+If9oLDgwkba/9MMn1SzXTNfaXngpxXYYr1XvCxuD85cvnKcVCFMwxel/2Wn5gdmIiJpiNt1UqSjcb1naXRhuaXJghbVNUCz4eTgQ/EIJkukGOcnQZ1aIx7GziKh3H/h5/7PXw8elSue30hLISV+lhhLAW686MZKNTeYV7SSzr2bVbYsV5AAvXR43o4da/J8ycczBMx/4C6Ls/rAX/PbXWwACD6vNqnbPjoqwO86oCv8l4EqYWW140Dxp8JyAdPqjtnbDGuvPnCWIJ25AoRcOeaafJQo/Bobtz6nHIqj63fgR7/Q7e73vBF4kG/POcfo39xa4Pms0lDVKuyXJWtr0YbRDLjgfTbxI7TOoK+9NQgnYRepexKxXnqwLYxN15x3Mbvz7jwIWPQNhDJ45aohiNXcd+LucBcD+vfknmjmF/OUPN5vpdHNQzDwj1HJWKetzUACAKAZfvE+Ar/PllYH/V08yWMFGPlvWjK7BlMuZu1tFVcSZjRQJmvWm1hLVMxsOOqWzMsIp1BdAZA8iBScF8VRqjpCxJQ4QCp5SwFqo85f6MiS2O74GtWGTy770mlkUB4LY7arJx4Rn4m8FGNH/e8kOVH92wm52N/f3dy298ce99pv8rfPR5B1yoH+oW+4uJv4U5xirMb0bBVXBhVXykiS3SVm3GAGyODVOqz2wbpq7QpB8ME8xjTTH1pHshBwCsUn0G8Psq7OW/AdfnnD0bsKegfOWwrsjsyNuCVouj+uy5Tz4C4EMqiCXK1YuLJe6wuxIAnHGzlllbIw5YsWgdwgXbZuLuPGPS2DvC+sBm8Pya2n72ehbY+JB4AGxsOl/RlQWwsvK8/nhxENiHSnwhZVIksX1Qqs8b4Sv2TQzza5UawJX9dNuxzR1M4rMAfAyFQWM9nX+411lglR0xcbxGaY9UHad/b7PLWuBaAZrLphaNY3flhkvAJsY12ca1mowCM16avR7uUbEsKgb4jTgNUhB8Bf4H6WqiH7tUf1bF/naD+aV3G0aFGZ4FtxPgKROqottMXKGRALtdlQa3Ehdq47RISUeZ+F0BQDWKH2aOctiIvg407NMARON0WrEbdBScxFOS1nl8etVnHWtly5qC32ZLHVCq68rMjgTFIiumKgLYsmrGd1WGqTVjlFk3aXXont1qV7+2B8DVX+PSz9D4oULNjAdklcwywn0knRMv+hmoRdfCqPE5+Mc9rYf6ykPWrbm89EZuDdCG9WWVpHlt6cQd94rNyDixYlk0kMQA1MTFetdbE6eBq+I3VTZJGFvseJL2oN7r0NfrcIm8u1fUohngSlKRkJRTitzArVNJp0lCuErTYlYoMEuxvyrWOr76RRFX+EpWt8yK0Uw6pPEaKMzvv/Q9L6j2L/73csb+JuO3dVXm2YFWecawwHTsMGY8LuKCZetnFOfLNAg2+An81VSShzcWVwwgxVYQtlJsxedoM4DiI/H7qFPSqz6rrTZ00U8+MFjf++FVq+ZxhZUw7sfSXihXaExbtCsz3a4dEI9b4sYYqyykQ64k90OSDolu1/i+i7ivqsbvf09bwANgvyO6bgElUNUYIU8anishj1DQS+T/9wt+vXvrtH0urwXBLgApX44vtEEwDv9YdOi61SMaw+tqUVPwy2N2RWrRVXWDVqgyx+tqIJaVSU8kZZmpWF4UG93abbAmEzA4SFnTcZuSbMTMmFpg+1cwv0MvO/eebd3axBi35HgdKLCJcU2mXaV1yw8jYoVbY0qJZb0yZfAXjXDiQ4kSNB90937eYNu9QrtBt9vqUuwvOxcMSE3qwBm8EnLLHgthM9IPOEkM7z7btjV+OXufF6RCV0yaIxUrzYpz2a4NXV8rVpjTMQ/scsdnEZ/Lpnbyqs8dC9OMrLbrcQvU/nrW9gl52qEWJIyiJWtuPOIOlCuzJE4XVZ+/yY3Ab9KU8r4qAKqqOF/leRS0SzR0Zu6acfGt1266TtmGL5CygAfAfkN0zQLtB0IUXAMudH/RjGuIVm6fvOMqVvJdc5DKuF5Me08vvfCUlstzLHBFuUOT/ME95f5skt6oBeruWrHsgLaqp0o0q5dTIqn2hIrRpdlfjPKzKP5WGNubuDGvO2kKIv3RBJylH8KZ+q/wz1fhn3ur5tdc7+hRALkn0GVp8N/NmGGMK3Nz3HrCV6blSU9I9jclfEUDedotmp4fDcox61aVMrTwVRLnO3t20Ng1NroFLivv7mbsL2tjmRI0XTZhajEsbesMnn7mAw/ci1KEptIiqdqnGWZX+8VBnG9bcArLICcpkmYtX46ON6fdsr3qc2f1uarMFEtL7xOMmBQKlFKgFunKLASsyPrtaZi4PbNnRSzayndJ1hd5zZ5OUc5fik12cud19VzolXY8AO6VlarYOLkPBeYLl767SdpINnnSmLy/PQV22a2iAq28rcVjconCNDwwpGqeVQbAiZ14bDALDFVgWRgr3AK5pK+UmzPF/mLYaKBB11665J4VGCDeuR0EY6B0vh/N8grrU+Ms8tGkYmhTKtGLjgGRldqjsvHZlNcF5GQcGOErUmZ8IPzDq3608cEibVuGvjKMbxT9LeTBfHTkx9fdWYbxsWPAgFSo046/1Sn//gce2Hn3qR+4T80aRzFgJmOTsdIuAbCTON8ouHrO0PK22BTL0MrWWzdVkaDtHdDHjH5VfZa5IBPX4zCIXg6i8EtJSiFV+TVfOTx29dVxbcalRZKnK0LFExu6PIv2IEXejE5MeWvO7cNPvp4BymairKlmRBo1fK/G4P7brtn4wTI+J8s6Jg+Ay7oyFR+X0I2E4+Zh7ToCrDIbh6EyL6v83KtKz2SeOjl+2ThfUl+HPS7CBXr94vX1sfFtj8DQ0iqSIMpSi8JFH/vWhbm7pTMxuBm3YTUAbgJUYl9eWTaWGGiSuZede/cNKEDLpD0yVYtG1MvMW3WuXPwuAp46IlPJOHTSHpE6tIozxiWbHhOpr4ovptt3YateaoMWvgoatcXgFXQZnIN/AdXnz4Idb9r02LWfKtt88Cxw44ozH3zw2hiknvr+0lyWdAAAIABJREFU61XK0Em8rg5g/sADD2yXjccVAM6IYWkuChvHa8QiayhEt8F6EE0eiKJDx2q1+0iMcXyeo+AX8P9fS8S2NKfSk8VRLC01syQOVwpsKVYX1762IJZSsTkLhPF5fl0vpNJNWtGhiLxRkUIiptj1/KrSngfAVVnJHpqH6hA3p+I61y+0iJSLb4Lf4BhwG30B3pAvk1RHHfNGPSV6Rcatofp89fJlB7S/yOsAZ2r7pdpwvS0B/A7uHtv2IlyKiRu65E9jydn3XJR7gngCSGtRcN6l5959ET0YGVBNxQrL3JkdAVklGKcHzmF2FfW7AoJV+woFTikhK93yKiY6GR8NaJHu0lyxLNV8q/F7uYWvRDZGqja3WWDd8jqAmYxRwgJbK0EnNjCK+WVAqzWLHEV3zR1a0Q7PEa0P61pNADh8KP10A3Jaw63glWmD4Xwdd+oqnDUMS0vdecaDsL4Ivv4dD3eiWANF8Cd2VcaxunELzfKWaZHKtB72ZE3AdWXGulHbeD2WyY5FjcUD4KIs7ftpW0BDBc9Vrt9W32ommHF9hvDAaMl73nzl61unz4a8deGiXhS/UgFZVrnZxGWaGDhv92ch8ys4W3DR2To4aWzBWRsu4Spa5nkkpSrNFMhEiFlppT2iwTWZn75adPD81Cn1+a+88cr4tPqeL0aN6KOfPu/e75G2uK7XXXKFlq0dxjW5bGmPkvnQatR57s+ytd1mfxvhV8ANf0/4wPUFeozdZICZ2FouiMSB1ODOMx/87sfJvDACWjppkTAK0i5FsLTAKyNchY31Fe5RpBBWaowAlkHA8g/gHZ4O4UGC6LKdF9vxaIDUpKv7G2Ht0rAxsVkspthkXBFAuT38JCYX5cYsEcSytYdtfSxAlfWDiPNFDRNL9KAaq3ghD4ArvsBlm57RFzKOWzSORaZmj5SQJ8rPUVQ7O6iFX6RqxzHAo7XRt080gvmH3n7zhrLZVTYeEaDluzs/ezO84D6hO78icgD//ek3XQKXONkX6Oywo2h0dzA+Z+m9F2didHTnqFteCG5bzC6wEO9VpT7STXtEu06T8SIANj2tNtim6wkZa4ah1rVPXuVVbsak31TsLyJNUiKUReqaMLnIOimxrLzsU8Z2jznusx+F/HIk1RVZnId+9e+7Tt/vnVOe7JbwFca1mU4rpBKgak4r2F1rTBx9xkMPPaVbHgOYVetK5wtWlcX8jnJdZgCmEXNMD0YDsKbifqNg4+BEdNbuWnQ2pDC8Cjy8ppmIaWHs0itlUAJSlCCWnKltgt8GSbUnBcmMdRylReqmzbXvohkT8GN3je7KzQeNMC65m3YqY98eAJdxVSo6JrPk3x1j8AQBsLEW2K9icd7faXs9Dg/zKbUo+kwUhvcxyxErQvfaEvFz9kabVyw7MM6pqBPny869CPD7d3+65uCw1oCvzwEohev96RYTjIihlU9EM+0RK8SFZH/batFJfYzwVavMUZctuftv9FajmNIqwJmoLA9MCuYrhbKiqA1Mhw3THm2bMvgC7N195bPvz7RHRx31uXkDkxoPb/+PyX88Y9boXxL2F54pbwaNiQWbNq18upgd0+kFw+YmpelcvBiQSrOwmPjepDwIYo1hBLFEtqLH6cqeMibXSZwvb6BIAEzH/Qa1gYPmXrD0hTYgRrbhyk5laScBsBDWdUtUq49ggSqtnMxjapMYYQNWOTZNUl83drgsdiXjwN5DU2MWAFVbQB3bFBnuVyYbdmMsHgB3w+p93qfRw4KymSDX71pwb6JidTsVdOIiUuJX4P58yNfW3JH8XS8LYWnEAWvtzrzdnpPBKNlfYHqjWnQSiOf8AxckR8H9Z997ofDDxddPv/HSSQNjq127SyNBKNfmCZuLEr4Kgkwsro5aND0AVT2WZdbaMAUXxrDBqiFpC19RgJm0jYovDqKRWS+9euJFzzwzyo4nAfNVTY3EKj8DWPskCGB9Hp7nc4JGeOrGjV96SLVGLn7HsL58TNYUuMLWT5hY3fLI2OHMEPMAv0knGUEs13G+7GyQ4lecuN8nwbPpSkBb/xtc7F/v67hfYF2jidpnwoEG+3Gff4wY1+N2/LCKHYZ6jaB2UhhMwDtZkoPeYVokF88BkzY0XaD5cb4OVKN52jkm8+mXOh4A98tKl2yetmwwTCcbHwwJwTn5g9H50drxv43gglo9GpmIws1wCWsyji0wXDIzag0Hk8YI2yCP9U1ijeGCB25Qg/OXL5+HztMo61cZ+0upPwuZYokr9Nc/dOMp4PLeTDmjAMpY+9DlTJhgms1VAdLmuDuq0uQ/UaCZ48KMFMwqpfCVaG2YmGDiZjsT/ncaZi1FeXrldTtMrolYFmlbVY+OYcbMo4xlCPNbG5h4HD5YzYmi8CEAva/VwvBjqbGCOzQww3+6Zcvwbt05UAyrUvwJC0Z5Y6Bdm3VYXVBtHkWC2vb4MSwzPUbXbs+8+SfMKpuaSCetEa9d0h48jx8mYlVwUR2EZxxK9IpuizsGg3Z0917ZyrPsKmF1wQ38BBFpwI4/YWnJ33/iL3/yrj3CvV9etWpeW1tD4E4di1yhXK0TQazhLYP7/G70RRAeFYtcCvIUd9vmOJdlvg6Nhi4Od5o6JE+37VSm/j0ALtNq9OFYNL+cZSzEO/i0CwnPbVpk5owAFlWwl9nfZBoqMSzs9qNFs1SCWazAFrYPupxK+Rle5ivPufdTcQ5COVOcVYYWg2v3KtJIcEniUx+FXLwnkPmg6jhSi8YCdTI+CA34y7ARlNYFWrbPMIwsqc+CTAybrJv2KO6HYX9V4DcFcBi22eR8davOccd95ijYR4+n5gPpjiZ211fWBwEYR+FTJuCXF19Lx+vy5qsLLDkAYWRqEJ1IQC3GhZoej255FMiOOoJbRa8vKjZYNigGoL60eu1f7DE5+DtTpWZaDKuf4n4T4EnAa5zTl1ZwBtZ1PBpYVA/H/lHKzrbXSZxSSCRgpecajUiLVGIRLGImGakjuofiQLPksPh4X6vHmwfAVubzlV1ZwPZBwHvAnP+ZYy+EJOV38pKUi8YdxwA3FZ9fh//d1Aii++GK+gs4KN8+ZN2aGGT18h+rWN+gEzNMbIBllG3dpFUAGOj5OOURthwZOwHKjSg6H76C/z2sMy141lnenPIKS4SpUswqHpAGF5McwcnAMaCZVYsmdTH1AK2NgQvhfnAeboYL1RlQrafYYDJPjEp005Z2TK4qDpn0wIJs/NjobRr1XOokwv7GIDcIJm9/fco7ktjf9qwMXJ9lLC7N0rLPb5kgVcKgqkAn3b4uq4spzxs/OybZHIt6Z9mIXPUTOM1zPTKxtMTlOX7PBan3HM3q6rC09NilwlgUU4tqv1X+17/eb/fsuU/CHSxYlPRFxyHnaTvbtjPxuwKAakv8xO8OH+dru1xw/fN/vAUKsIA47jftEmLtCuLooUABYfIQjlWg97/9hsKVhPNYGixwpV4+4wO12kFLl+7/Avk7ExBtA4JVLtAJA/z1P7sR8jfz48BbgAYJlCmr5wSCMeuKAaQskMXGHLNxvNh6xNV6Z+P3n5pe35MwCsSVOP7DA9SYOXarjIplpVnZYQPhK5M6xBYYlplns15ziWbjfony8xs7xz48dcYkCDuJZo8H0Z/882PXbcHuDxWDS4tPsW3KwG1K5OrU918PbNmlbH2em7FqPPGZoVha3fJYu7DlfnDbwo/AB79vQudj45Nq+51y7o+3mbbF1svEA2MbRsb1plWd9d2hscPp1XIyESrY/z+Dy/4fpefWYV2xAlYsEFUJVyXldXP9Uu3+kLhR99KaJHdYHkB1EPpH3rX333bNxrZNyN0a3sXvpf+ul+zVzbF6ANxN6/dB31hFO/pQWz8kvFuIcmfxVKEzF7soaACgPGfFsv3j9CS2Qlo27tBS1+ZWfO+0Sf9px9j4tkdgqO0vx8mcaCVoNVCmLJFDTLBycVoFELG/GfYVk/aIVYsm3eHqNXME73pr4jRR+iZe29j5Fl1OxLZm3JgXHQP7qfaobHwsAMW4WbOiVhjGWDoGiZBW0bYV9UfcnuGh8kii8JwBwo3wQhC9Wq07XgmLqoz/lYFPGbMrE5fSTXOEKU9sYhrT+/C6k6ZMRLteBvDb/mgFra09edmmFbq2FpU3cX1m44bZtlWgmlWbdjWXXmunLUylP/A4TpdUQ+bi3To4sPeCJP5XWYdigZVlmxs81b7+dMpbw1r8NYi27tgVLtiwamMce83crdFaN+W1UPEj8wC4eJv3TY9mbs0dRhgLnnkG9e4h6m0miglmBa5Ucb7qnpolbNIlKd2bKaDKL9t0k9ZKp9TFHMIY92cWbKKErzguy8h65MvzxW/Me+2m6b/a8wn44nwY99xR8cvYfVHmcsNI9pd2l8a7MXdcrHX7ETHFtGJ1+ew6XFt4/K47gih8jKg8wz9nNoHw1J+TvwdwdrZN+iM2lpYGiwnI5THBKvaVw9TeuEcQzYV43+0yG6vcppv3/aAdO6xbHrO+Dz980kDjuV1PwIfMzHmFvifCqPGBk88f+R6mLVUZHQCsAq6yFEuZcSAZZNX4e/l3FLgUTNCUpSXNYZhjvVjgTlqkXl4Peuxm9+DU7FPgVuQ+raN3UxXb2s7DA2BbC/r6XAvYgNf4YkC5Mus+QLwinrtNiWGKdXqDtWnnHtapR8qm1JrZyhxX5aQ8mwdY5VKdNE2La+mO1UV5BQNcWNqj1kU9Zn/fGJ14N4hfPQbKvVN4c2Rdq13YoZttGDG5xx97PQQXZVxl6XkYscwUwysEwFF051WPbfp4N20m7nu4dswxb+4b1uvnkVy/7XItpeepU8feXq9PHLhp07WPmIw/YVGjIPzhmQ9+N7YBjxlmWVQc8IxOP/OBB+7VGZcsJpnZC3HbmPIqMS+63X+4bSHEfIafE40Znm/P12fsmP/es7bs1JmXqKyKrW0+R6LfYFIQYdpibIhq18U8y9gG1sU489oEgaw1Xzm8rW2icmmO64vSIkkMg1SdbrPRZbSx7pjyiPNVhQh64kdvlTwA1rOXL42wgLULM3nGcmJ5VYe/NTTvCoJYI1URW8VoctEB8mwoDBrr4RI2mPSHYYHbDG4QzapF4aKPfevCEVJfBVxZoCuaoxRIM5W6CYJVzCwNNjHxwomAFShMt+P+UPUo1ljmKs3GASfjBzD4WwKeh87a4OSirdq7rn7HMrk066qKLW6fg4ng9Ks2bowBFaYf2sVaVp4F1q5skUc7mfy/oAC96bFrP+WiL4VLccotGuN+LIshZsdLGGX4u9cIqMWAayjbHo/Ildskly8A4CPg2fsYtJ/+WJVD/G9iA2HqI0DucNk8Z87QijicBvNHO41SH6Y3ou2IAq9UBZGwFMadmhbQ0u03s/YlV3fG7FW2jDUBxMT5YkkgT/7orZYHwHr28qURFsAeVlFTySGeMWnsHWF9YDP5op8E+Ku+qnk3EMQCKYqYiFy1L/bAxKYEs2577vvwkHkf0+XVy5cdcKVoGGyMLg1sVS7MKsCqdKVmBkX6DkajY8PJ4f8FMP6hBIzbWxnXggqgEtA5MWX74QO7ZvyjyC25vTbgwkyrRWPcrEndxNVaKZRF5SLmts3kKsZZoHulMIJUtmJZZHZIlrnN7MrGxcYVd8962J6bbtG27s90b7pphUhdkzrsDGnwSgNm3baZ8soYZpmlAQT/n5Zae7NYFFx88vkbY8X4hCF2yQRzmVtDF2U6fRFqNxmAbFS7JSmUdXPOpibCgNfWPhDG2uIAbbpvlMpzy44EPMNG3IvkIO4VdWeTLWAU88vo15gBaX6uYZM5VL2OB8BVX+GC5+eA/Y0Z3J3PbHpixoELHwHVzY4UPsUKcx8MXvzKerVNwS+P2RWJZsnEsKQAtxXnKxWxUsTtyvMEM+ZruVVHteB4GPOX4/sjAOLBSWMLztpwSSxEUcQfCVCN3aDrYW1PkShVMj6eSjNG+IpmjaVgnMlFjE31VIT9bPpQCVPR7K+qbGv/pFIWYRhjGtSqyosYYHpsZYwTjtMiWbg/02uMYV3ZlEGYVETQBxeMihjkxNUa0zY9nrYrdxgM6bpds3s9Eb8CEPzU+5ZtjHOLc5lhChjbnBdSN8PcCoApN86XKaubVkkVW2w7t6LrY2Js4a00HoT1Rav/+rARXPl4FlJ3YySgbbeh0S95hy5Zc+MRdxRty6L7U5E1zHjScb6Lgzp7/0WP39+D0abyABhtKl8QYwEeMKXdMlQAOWFwRSwyTwIeviTG4AReBCtvvWZTz+fqxdg5jzKmKs8soFWJZsnigNUAtbGkMTEwEtYamyGOcCrPDiIWGMX+AuiNwvBeeDCeCeDv/kajdimvLxXTnMf6sC7RCTNrohatZHOTCVCsrbQfqpyKtY5PKsNG52Evl23yWFfYA21WdthALIuMD8MyJwJbuD7wwlq9ljqJe9bB7nef+oH7wM3+tARwYmJp4z1IpSEi/60Sw+LWEaRGau3xtsCVSdsu9y9pi68E3erFoVs0jwVmY39VwDYBslwWuOXqLPhN29XatZ1dtYdmc9tL2ASWKPCqcDvGAloazKKEuCqs8sxbd5w3ZDlTgbrax2VuxwPgMq9OD44Nm+9X8HWsyf5O3vGTGaMzXgRgu5fg0pPKg0bKnH/FsZdu3xWsTiTie9B0XR+ydn5gjqAVRjRLxADrxPjKWGARS4tJf8QCW3Wdprp0kYsXs6tR+OkojPZ7Y97vX5OpMjcv4tGjEPcbsz/JHwRoTuX2VcQjtwW5MMC6l1Il0TajY2+LSnvEY3RFTDM2Tpjdq73nNt2cAQdUKmNpM3MPOuJWyFjg3bXGxNFnPPTQU/EYJAC4dfZigStk223A7Pp5knGF5nbgLi1SG+AyjK6OuFUCmt/cHX0MGOybWHZX6CLd47HApoJWiTjVb37zxztmz33yEbjcZ9IB0suuYmKRgHZ0Uj2Y85s/GHxz9u9Gb4GP0nAuEkKC2WR9Bn7J7GWED0vm4MCy+Mngw//0n5oeAOvbzNeQWEAqVEW5ZvAPe/NLGCZ2wqvdud2GKtaWeXGm4nzp35AgmhsDrALAwIS1waauG7QqdjieA+M+jRHL6oZLNLvyumrRKnGtpH2apZWLX3UAtgpYs67YNFvcK6wwcUMeH4g+dNWPRv6a2AojYhVvL0r4ahjJGMvclVn2OGGksW1nwCA1PrdPF7etyVycaZVkFThtAtROGiLy30j36TZQVQFbmmWWtG0V58uzbjv9URDeTmJ+f3Dbwo/AB+VvylbCZVokAk7Hg8Eb9h1asTzpU8X6cscmcJ+WxQdjlabd7ko3rRmD3073sVuyDni94YbDX+eN3mQsBFTXotrLUS16sNNmNlbZjbV6o5WMVyTjoqzpKp2ZNE/4ivQZ1CfduWNXcIInhcT7xAPg3jhDPTNKjFIzXAq+B3kgj0wxvK2HQu3NgbcT4Sv4ish1b+1cztNJwXvGQCUdqIbqs1TASuVGDS9IIXiWAWAaaKpcmVlQqgbWzUWh2V9UnVaMcH1wnyfGxrc9Ak3AF/fiGWEVoKWBpa7wFbGLqk7SvtL1uRUnjGCtMymeSnps4mFh3Jht0x6J5p+Ab9i9e0dh4+jP/+jxpzDjEbVXxvhgeqwqV2JeLC3kwN1XCvyixhVnPvjgtfEzgHKpltahmGPZmGgAzGubTcnkap8njG8icBXMnr1LlA+Y7hPG+GgSK+xqLKQdnRzB3H4pVlepDm0ouuVyvqZtodyXFY0nzC7GhZpWc+Y1ixPEomr2IcuLWevkXswSN5j7sqT9TMYTFkx7oki+Oh4AY3avL4O2AIa95TWWHFT01zAf6I9eE0xBFQCWCVex7ctYYFU7whjglgAW6UvplkyVjct/6MZTglpIfZHOWoQFzag6QfQz+IjzR6nWOPmIMfa3LaMCnwnzuuutidNUglkwlhQAlbWdtPvKG6+MT6/v+TJ8uJopmgsBym9MvPZVVbl2fUZYy9ZGedZXCWCxwFIFUk3jc1UiWSoblN0dGsXQUrG9KsDcskeKgcX0AfXadWSgmY0zTgSx4Jx8O8lVrFoT3d8zIlctgSthWiS2A4eCWKRprtiV7qR0yvcoAJbF3SagFsnsxgrPuxqvvSNsTIBWhoRMQKQgwgBpenlUoFpnKata1kzdOWXljN4NF0z7e7J0C3kAXNUT1qV5mRxsngsHIh7C5/t1uMYiF2hR3l4CcuFq87YVyw48kh2GCEzLxK+SNlDMq2zeDABVscWdpjrMLb4OZyAM+Ha4RMqmVGrRb77z9R+q4oXjTph0RTK35oT9Vbk+kzZ3vuP3F6D6Z2baK67RZNgqsSxSBuMyTQtsKRe+VWAY6VadiGqJ0i+Z9I0do045JBDlNmktiKWI7W0ekw5zLALaJvl7dWyUlE1SGsGo1sLfkQ9Rn2u3QwlcYWKBE9b4vWdtcZK3WzudkYkBqDq96gKtALdtxWUMIE1AKJJRlipCYwWx4jMBKY7WfOVwL0Qq2cNokod7vQgy+jdq0smLw4qWwwNgy4dtP1XvgFL5gTJy6xB8qZK11S/uHU8vvfAUeKkTBnN0j2jSnP1vv4Ebs2O7F3kCVixopdMkicAxGQfblor5pceOitcVTZYBoGpV6fitff/Z9174waRJVB1e/4oUTLbrg60vUovWTXtE+pOKWrUYWsiP/F4Zq6yhVi2cYi+BYJlYFpmgki2OojcnxqO5wyMj24dboBZAyX9NXJxFRlK127ygRiOzXnr1xIueeWZUxEJ3mwXGuiHLzgMd24sB0rTrNGlXN3WRqI+8XJyTubOsLgGvZPjA+l2Stk9T4EqqBJ2q4E4QCwWAOaytMXPcoyJYcgDciaNFuSW3mF0iTrXP70ZfhDAArqBoc8nVMbpK5tm7PmNfz4Gr+7EG2eTJIsHqeACM3rb9XZCnZicCoK6/cAnY4Mof6i2LFw+G0/aBl1dAvbyilYesW5PLF1ZJ/O7VAHZ/CwqPN7GngHxtDxuD85cvn/ca/VvCKMPvBw7UagctXbr/CzonyAgEM+wvqg2TOoKJsArSbP9Fp05KqUVP/H47xvWYBZpS0AysbqMW3hw2gsdgb0zhfhMIguenTqnPf2N04t2ycsq90UPu0MlcWLGs5O/VQLWTyogtKwKnSFa5nYNY5ipt6n6tXENkAYx4FaYpW0EspPu0bCjOxa2SzhRA9lkodyA9MFrgqsMWS4buMC0S6UUWtxtGwdVzhpZfSY9GGecregbD+2jaYDh/1vLlqfcRZr/kWYbHxLJsqRJkUrl7dZhdRLvky1jsNr1q1TxhfntunwgX6jzt2mttq9KAcuaTjfM1yBEMey3DHPea7fIYrwfAeVi1gm3y3CxkDKwNCCbmo9tW5RaumrmjxYvrW6fPhjQGYSaNATzIxmG+iw5dt3okj3kjVZzZrqXCWElh3dhgfVfktACVMlaY7LMoWnnOvZ9qf1DA1OHanWJ/lfHDXYgTVrooE1u0wOrQWRti10eF+NUEHNIPArNwDbhbHibYi3Essa7rtQh092r6JNY2MgBMA1wZqGXdlEXuzCkQROUtVsYgd0kRWsW8JqAWw+rC3K3SItky0Xmxvxg3Zt55TASu2grRofDcxtVdCmKJRLBY8GsjllVG12eVkjINgjHMbhILjHNLbjK7216c/4SLtEh53Df6rU09AJz1tDRij5tGrjxhZLKXPAA2sVqf1eGB2SRud/oewQm1KHhQ9IXJ4sAqrFzNuIanzxu6BNxJvyyaPNh568ydgwvmbVgl/FJrsz1VYljci5VE2ZmUx4JqEZusBJQ8IIsQvjJJeyS2bRN8Y8babqNgl2mEUNbFl5179w3J+GTq0gSMQrl/go80nVhDxjgJm6zqt3XZjpliAr6FYL0HWWDeflGwr3de9dimj5N6KlCbgGCM8BUNrFXlu8kAq4AtHVOLYYoxcbqpjwRMWiQVIBc+p6n4YJvnMa8uJqWRsM+WwBWmDZo1tp2D0J255a6skx+YO5aSuj2j4nUhddCaG4+4AwVqKaZWh9kdG/vdCenURBwrejbXdpuj6qvuxIaaOH15X0YZXFLIA2BbC/ZBfc6Bjb8m7Zy84yczRme8mEpnFHC+WkFOMkxqI7QpK6xs92/LLjh4Igo3g03ZNFC5xv/StqfjfLFrwovxNWuH71JNxsF1aeawqXghrZTwVb2Tygg762a5REF6dHTKO8JaA1Q3A2kKr2zrxaZO4gFMHrsqFb+Kgr+BeSwRuT4nQlrSGOKOIdqq04qUTj2VHkm2i1TxtwOTgvkQ/ks+Mgju+1HbnVnF5jYbaLpVDyOEsroZA6wEwEGwu9aYOPqMhx56SpWDNz6bmuWb57kjbkX+WzUmdoHyYn6TfrAMbnbjpON6MUyyS0Es45he2UEqseIzCqA2N+nopHowh+Tjxbg2J6yxil1OzOYyLZLem9GX5llAIvCaYWk14nz574nApwuV7UIPgP0ZlVqA737cjCeQqM9x3S0Qys7I1agG+7v1vE+uBRfS8+ENmIrr7fx9yxyNaMkhX1tzB/mvhCHOmwnmCWKJFocVw1LlAlYtso5gFq8tDAvLpj1CCV9lFaYBNL/8D7VGeHk6F7BqhrzfiwXBDDDNAEsFcP0lXNregtj0P+TNhHalxghv0eBb5ardS2JYsl2AidmV76ImoFXHEzPCV4uOgbAKMbBuAsCozUKb7GSbOhjGlRa4wsTp0qwxEsxmYncx9YpSfCb2Rac0aqOg4OKTz9/Y9u7QaqOkaZF4scM2e89FXQrA3g/PtZfhQza839V/2qB2eMugUrSKAswokN1ijVFpkRCCWOrZ+BIyC4jcoGkvSj1XaW5v3uUZsQ09AEYYqV+LcA9hi32tvTnwdiWra6DsrLI1zz1EVadsv1OqzvHQ2LheSvxq4yHrVsfqxFxmmALGecwRyeC2439FqZR0xyZTl8a0pYzjdZAqiR0HBnQ1EPSBAAAgAElEQVRLxy6JC/766TdeOmlgbPVZGy5x7vZOGFcIYTjv0nPvvogeH8ZtmTsfyk1ZweY2q+uVrwwDTKauckUW7ZdEyfm1Z54ZG1h07H1Q7jTZ3kpyEGNAd97uzyyQpMFsMgeUa3MQnX7mAw/ci2GBm9usWR4b1ysCs7yxsYwx5hmlKsO6KPPckTEMbjx3UIauz9gxn5fWCCOI5ZIFjsezfv3gb1/d/lO4fB6ssgPvdxjP5n2HVmTS75m05aoOJn5X3ldHiRnDAkNbemmRWm7Wum27so9vJ20BkUZOI2gsC6NwGai4Z/RfsDaUafPEhFZt0hduvXbjWdj2qlzOA+Aqr66juaVdoJvsqyqOge6aFx9s9IWrx12fJe7NxFz3J2CXth1fCbpdohC3aJbRhQvIOKvsrMMYY7YlJmcwrx2U+zOT9kgJmJs36FSqJLpvlFhXq760LKePFLAuKMewQvxKtnwpgKpic+OGWjmHUX1WJAaYNiAGlKaepVSKJF32VxVT3FwO9+wvEqS2WVcU20rF6uZUvu1qjXleuSiDSVFEA2FM+eajK3j0fcs2nsAbI7YNkl+YpFFyMU9UWiROR6UUuUIwto0AAE0Qwf8CFaiJQS0qFphiapHgG982QhHaxT7wbQRmKZEEhpMpPTOA27PDLRt6AOxPIcoC5ADNHJ35g+27glMS4StURaoQ78sUNsahl5lfmapzyoYMo5txheYaPL+0SJj1tXd3jn4DLplDYdBYD2rCg0mfNiywFNCapD1CilUJ3aipPqWpmZh+xGA+X3dpFHPL2xwtMEt+wjDItKs0rnz06GXn3sO9yGP2apnL6ILZYVwsLyrtUefMdfIPu7IVhs2l+mqDYEy9hHnFs7qd2F5U+4wgliub8NrBsrntui23ZAyDC181xsYn1fY75dwfb+P1jRHEUrWhaxsttWdYaLionjNnaMU3dPvJszxG4Ar6xwNPKJzE6+q4NpPURUpmF+M27UWw8twuwraxd2BRA6q7MY+s8mmRmtb0ALgrW753OzVibtPT5X59kj8Eej/ml3V75uIHRuEZWSfXtEiynWrD+rIsMq8t01hgdf7fJoBEscXNS0kqVZLMJrw26foYcB7VguMbUXQ+PJ3/HmLIvsjtL8dUSpi4XXZMdBwvis0ldg2CWHVaVyird5+e6pHzgDBPlArjPk2zuTpCWepRqktgQSmnpRgEj0bR2yaC8ElwBZwl6U03zZFu+bbrtHrGZiWMBa1aoHZw3uBrjed2PQFaEqJUZM2BSeJ4sWNwmRYJ7QZdUnVnYlIkSG0LXCHLx/l4f/3r/XbrpC5Ss8YdF2ueeFYCvM12sa9lagHLdKFSJleluSNzlTadT6/V8wC411asJOOVCGChRqj6aoVqpIcKmbDA6DoC9+k8zYOMD84MgcfsitoydYMmnapicokIVi2KPhPVaiSGUviHFcvC2rQNwoOovjsYn7P03otfVwJz4lreGDhprDbxLVBX3kvZV44gGOW+3BogzeSSv8KxuUE77REGcFclB7ByTZEFVIwxDZpVZZv4KBqZ9dKrJ170zDOjyCGIzwyw03ef+oH74AOONDZZ1EASf6srcIVidaPgzjMf/G6cZgrTPhTLCGLZ2iepjwWeQju1XJtdMLiYNlymRSJzkqU+KmOcL7sOaBXmIFi55iuHX65bHgmYkQC7A4DJPCi36R8St2tXe9q3o28BFVDltygmhbCMcr/dwXl29ABYf7/2dY2mK/SMf28EwYd2PrPpiRkHLnzEKmAfwBtRlO4HoypigBMTpOJ6kXUgy0lHKTpvW5rkCqbHlOT7nTlzv53bdzz/U7goc8VQRHmBsfMTMrwAHMPx8IRoUrAS2lLEZcndjVN9SFylUWwz1IeL3/qwVosv6Mo/OccEo5hZJi4Xyf5i0x41TVDB2F/l2ioKqON58WmPYhNPBKdftXHjvZhx3f3+9584JQg2feCBB7hgGQkspV0R0ap3bdv2nV/O3ucFYDf3FRXWTXNkUH5kahCdKJqryl4/uHXh2SBA9S1TASpV+wmzi3OhlsfxYtpwLYj14ppbvg9eLu9rz7PEaY14a4GKv6Vci3XLY9ysUWmRvHuz8ih1q4COV6U0zndxUNe/j/e+d6XNunkAbGO9PqybiidoiVK9EYy9mc0HrGecfnHHMInrxdTJOy0SvZo2rs86u8KGAab7yTCvAByBYX0YbPZlxS1cKHxF6qFSJ+lMuBE+HIXRMag8wsi4ZJ3uRWVlMcFsWiJM/LBO2qMmAI7WXrrkHicCPC7sUYY2ZACYZnPVQBkvfEWLTYly3coEr5I6GNEqsHHMvO6KovlRqEjbRMXqYsA3rTwtGYsV85tiVDnux1LxqVZ5FCvbUnhu7JzxbohoewzsBt8mBH8UscDo1EoO0yK1BbGCaI+yxfny4moTsElbGANSobyeanOLNUYBZkoQSzKWdv+y51fbc4r6uBq/56LoS4knUxmef1Ubg5K1VQjA6ojSpmzX48KytvvAA2BbC/ZRfdEhTb5KmblyUAbsg8OoUHVu3veDIBXXi6nTtGIxgli33PYcfLUPOl/thfetplr0m9OmvTp5586XoNg0neNiGgMs6iN5kY+ORvMGJ9eelroZK9yLVS7WOvNsgbzxWhQuwuYT1olL1h6LoELGVZkDTJXuzxSbqyzbPAttV2lX86hCO3K35ib7i1GYxqQ94oFaXvoiYlcZuKVTC+HclRtXfPjBB1di3Kk1wbU0LZII3GP2DQ/Y8lhTGbilY20xrGyi0IwRxFLF8WLacC2IhbFrkWVUrsosCFbH38bv5vEgrC9a/deHjeiWVwpcIYyDifHl61cEJHf0x9vvypy9jhBTqWwRAYi1ivNVGavf3aA9AFbtEP97bAGVmwZ9kIy/RrVsXfVD+fR5Q5dEoYJ9ZOJ6kXVyT4ukkeu3nR+YLKthzHCqDVdHEZP2SAYwUWmPdAfbuljoAOtugGAyLRIfDJfA2TxFZmU8r07aoyYAjoWydM1Z9fLDEhVoEv87EA7sNxFM/B3YQRGH2wTLInvJgCpRYQb35G3gwnojYWvBTXi7jIGl3Y/vOfXUd6lErpLy0McMFQusu940gE/GAgzqt5P4YN32SHk5WI3WQpGXYUN/migy18cb7wW7fZPXDx1ri2JlE0GsicHtE9Gul6HdmaLxq+J4MWmRXLtBm9g6zzoYRpcFlCiQSqUXQpVPFKQXR3WMIJZkzeMYZJXNUB5NOepOqMZX9d+zglhi92RL8ay2Kat+11btGQ+AVRbyv8cWwLC7dHyCCjDjzNr78QkYJWehLai43rIIYqkAsIi1VdVjbWAb/6vaX1KgqXAvxgBoVf+p31uXCmB/f7J7bNuLKAEsAg5ByGtw0tiCszZc8pZWfzkWlgFgms1VAmUyv6C6aY9cLAFGCVrWD09dOimPAah020lKIpULMg08VWVJ+wkbi2GMdW1qw/TSfaFAavrArwU7/EAEgJvz7uTuxbCySXkdt2leXDLpW9iGwoVa1/5lLI8SnmouUFt8ivynijVO5poAZ93yOFdorkVRrs/Yj7rd+uhaxr2Sx5iIuCx8iHuvSBfHzb06O/J+BcIeAOexiyvWps7XJjaWVxnbILFVL8cFawBWoQXYuF4MmGbdp/PYijwXaDatUdIvKQu3hfeEjcH5QbD78KAWfJfO98sbn6itPObCB7Ni4SulknN8OYpGk3gpDFhOLhWoL/Cdm1TsMv2xb104koddTNuUujUn7O+6k6ZMr+/5MuwDIVMF/beFskzH0g/1bECwSvhKB3TqsLXwXP9IGEarpOJWwC6f+eCDbWZaG5AH0V+FUfD/yPvoKELb7hWcq3KzF8LCBo3GRSB2RzQIJDG7wcUnn7/xBhQrC22GUeMDtQP2+GEuaZEcxv3a2tp1fYqNvR+AAGHQz8f0wbpCo8AzxQLrlkeyxu2hY9yek8J6755Aqo2BsZ0vo28B68wrjWDJbddtvIP0zGurH0GwB8D6+7DvamgePG7MAoZBpg3b64cRI1yF20jpuF5Mu3kLYvHcmVnBKk6Z2J1ZFT9cJPhN7E9//VaxqkpAS4FfHbA8bdJ/elPJ/gJTHIXhvfDQPhNu0dxLSPsi0yVXNakKNMT/1oLd+zfCSd8B8KvIW+qFr3DPhyDAxPpm25K7PpPyMkEr3thIjO+7Xnl5mUq5WTYvmiGGf4/TKUG4yN5EifnNIDgbwMmtCLugBLTomGREm9IiGJDKvN9+BP89X+qu3BK4IkytDrM7sXPGaTJ2uYnCozHiin3KuT/exptYwmrDGvzz+5ZtPMHWPmWsb8GqtqaTTi1E/hLlPq2bFimKlqy58YgYuCBBMIr1TdYE9Z7iLqA8Q0IZ17wXx6R7d2bnSHtmkt/kLHLve13qrLEHwDrW6sOyRgyuRMwKGR8sDfwv+zIoUxe1XJuV5ZoTLV1aJEkapKsBQO4FabE+kXkIkxy3IIg1MdE4UMQCs27POkyziz1BLgK1+sT8s+/51AZee7iLQvNSgEp7FHfSLK8E1vGdNVp5zr2fysRyKfsqGAxjlKCl6+XTHhltZ0y+X9Iw7KM7r3psEyrVFs5NOUilCsLU4UwwpbrMtkHclT/8wAP36QhiJQBalI84cds2MjanEspVmQK1mPKJwBU6Z3CLqcUx0vK0SK7sUrZ2MCJUjSBcFgYR/E+VJq+j7kzmiQLV+mmRtg4O7L1g1ap5caiLqA+WkcbaHfPuEbZV8LsFO6cqlNPxvOTOl3MPV4HpXieedNfdA2Bdi/VZeSRgzVhFdpBUB5v9YtVrJkcIVt1/yLrVce5jDKMLxdrlSR1E+8TNbuvMnYML5m1YlUt8qIrJ5a1ZEh/MplECJgbuG+E5K5bt/w1SD5lmKReBLNleUwlU0eyxqmwLiMQxvKOjU94R1hqbpemPBHHJ2NiteF4lSZ2kOs9e+EplIfnvIiAsi/nltajjdkzH0+rUi7clgNszH3ggzkGsSku0z7Ztb4kYZlpkK5mPCIzzytpYXSsOuAVSUawxxdTqsMCYtEgqQSwbe5S1LoahJe/b1V85/IMYoNx6jrcZWvLfuiytekxZptm1fXEfd8W9qjynXI+3yu05iPPNEEiqOzdlz54mn3T3hQfAuhbro/Kir0UE3MLGeRLcGP9cZg4VkOWyyxVIhaQCqHScLibFERvXi6nTXJf80iJJWGDhlkiA7u7p076dpEWiRbN02mRBcxHHUh0n1WZ/B5XuzPGAG0smDcz5+tj4tkfgPxZJzxKH/VUyv8IGi3FdG8bF+qZH6XP+FrGVUX0g8/UmbUkZXF6HtAsyxt2aZmx5DDEB0QR8w9e0JyAe9uTTH3roX0WMMe1qjTKGohAGnLaboEAthgVmBLH+D7x3z5AOp8MCfxHKfk7xjn60qi7OvHkj427bAlfI8imGFgec9dIimbK7untb/Y6Tt+hFsnQtni6vGW7I6SzrwqxJYnkAbLeEvnYVLCD5ChUfkJ3PbHpixoELHwF3V+nFnYCwW6/ZxJXgX3rFMYesu2Zka/rQ934MAtK1uc3qqgBzDGUZRhcjiAXVck2LhGRqU8chiRW+9dYXjo2i+s+XL5/3GimgqxId26TlVr106f4vFHHmsMrRqEuERtoj0dd1Y9e1gt3WMPl+m3vcqz4XsY91+tASwqKEq1CAFlTxao2Jo8946KGnyJhUfclAq8rdmZlzCqzr2ENWFud2nLTQdD/GsMA0U4thmhPAjGqbcsl2ZYeytEMrLScAEq2+rBun2yqfzF0XOKtY46IAsPE7JbPoxXxkLcteczEOlXuyrA8e2WQCpr0LtIuV9G1UwgK8L0f0QUPGBytFsRK15/OvOPbS7buC1RtWbczFbdfVorDgkwWnaAXoViywbvkYLCxeXN86ffYjIHai+ACRdp92ZYOkHV1XaKFa9K3P3syLHVaNlxXfUpW3+V3JuIKLMQj2/C9YEynrAsg9VnDGpz3KXiYwLtbSuRboDp2MQwiEfcyvzba0qssDnabuzKxbMYZBpkGtCjSL3JZVwJk2kKnrMxfcMsrIGHDahr8t1eaTzx/5HoY9pnPvKlljjNt0xVMaZQFlh3HNKU7XLC1SCzjLAXP+LtCUeOIvIRzpnVYPlfYm72RDSP7q63/2/7d39kGXVHV+777PCyMwoyuZEUU2AmG31C1YXuILTogsblhwt9YXoERQnGGmKi5gRYqKpSS1JHFXdlgDLg5LagZQomIc1xkSSqbYCrKxZJzEzJLNQlUgICZCdh7UQmZg5nm7nXP69ul7+tzz8junu+/t7vudP/aF57x+zrn39rd/b1++cyla/tymPZ9+qZI5OjaIp7U2Lce1uubIiV+5+fGcJ/G53ECu/QYonysBF2gfWlPYthA7EBBUnyJT+mmtyw13fSa6HecWV4qFVhbOvu05VmKfFdZ049vv3V5buRwPEayN2w2x/g5/Y4vxw3V/RL1ibk0/MZk7s4+lWB7KKcSzxsIdzfRWH+5qdd+WZo7vEprZqkespJTkVrJbM9UqKwtu2xwhAls5AS/LL8WCasqm7BSp6c/ioNavb4Ir17pki7F27A6XNHJYXvPsyO642/TmeLVXrbQkKzDtK8IrqzNtyGKrkd+Ifv9vWMWBWXKOCsukwoNpeWnu/KgX782eCVFKScPMT7wWxapHnC/Eb0YAAjjk22IK+/APZtSbveKeW354s7p9iquF7Fphau+KGZ4UdmKiKrG8XATT+g3jdH3b8wkpfVQLdR0cd+585kJLjd9c+HKx+8vDz961dfNpm8U6qLG/7OH6VpYo6g9Yv+PkPYzTCsznpQpQLefM8jrbP+YNhMRX2lq/FOtvISHXB+7Yyd7qj9S2ROKSOj4JzR7T01payO5MFM7UpFYyqFyY2kSzKoApglxM4pvx2cedWbbOivlcIjXffCZGKVZgWWzb2ssCmM8zDSWNaHG3adhMmrCK1t4vTpeNvhLFMxu3f+nM/GUzUWjbvjRqF798cu3LWCVUhvTC1ufrbwJeSD7Lm1Rb2vN09OA9X9iXJlLl/7wtx8XNab00UzHem/s3d9+y7/JJsah7XgjguglPyfiUDyAXuIeOefnDaxfXvsDcRE8ooGmgBdjDzVg95VQEL/YW37CaxAfYXo+1XINcMBNjhxtXFol6xUXMsJrAyiWAXYmyxh0LLO+Xi+H+ysJpH9l93VO0B4RyZY9IFmjpwcWa3XPMscDUe4J21ROgWmPVmVXh6OvWzMejiG5bgitpTaNW6d+5mL0Ui280EfNNdkW2xo5MOFpSiCJqFddmd4KrKIsd/t57Z/vPHv0Re7E1Wk+74+7NprMmWVyTKE9Y5Yq7TefxbS9ZjXl3krs1E85Jwuq7x6y+e/6vfrdnmSM1v0Wpl7/KwcEDSX+TTZZcbkRiz07f6MUxS24XpaKVCbj3sOfLL4b/Yoy6PCvzdzopFgRw+M3pXE/zB6/4tkm38fKp25sVe1BC/Ao8aZIrSoIr1sErIZbcnk9GnKPWhFi2D4NO4Mo1f20CeKQ28N3PXsseFL4szzeJjNDqfillJLSuYMYn99H4Kd6UJLKzBFu8vTWpiSKAZXGNh5PufL2Hit/B838xURV1LN84YnkeS+migkVanJBOlPtafPlY4eI35bTKMk9fwmN6xbrI4w2zNp/Nsjb/gPVfY/xakOYxWamFa3V3brB+J0LAeie4Elbgy5KZ9W98nOXRcGbgH1iNPduLVZOEtiKcx3V2qfCNowfi/urf7/dmn2C/rUXDhFiI9JvC/xPpRaxlE/A+sp9wISFWZhx65YnHD9ESz7pvjynZlSvvj3vkdrWAAG7XedW2WkoGOpeLsl/8wnArTcw8RxSV9vNgSa6SV1/8ZnzchhfYj4z+h2XwkJnH6VJijeX2fAHEPrXWBTaBcFh3U9douwCOvr1186mXEeKEx14XWLdno+AcJr76EaXsES+RdOXuT90nz0ER2cP2/av7q7P7rW7WmQvacXMnHTKtCUK4tq/csQ1MscDaFqNaUYl1fr3LIrmAyKLa1Tbk7z5uz7rxda7QpMRYnmWRnHvrcIwv3/uIVZUJhLmZ6MTbbz/rJZLFVWrvazX2bc/XS3O3HrpnO8+3ogaqiGWfr79l1sTfGBne4ilECcfRLxdZom3HKAxKURLvuOdP9qXPAeVjfNMZnUlptd9t/ehqsY6Krl8jhoEAbsQxTHYRFPFbXKGltNHn3n1RL4kGiQ6I/0QWaGLz2ptZBWWWuZmSgIotNLW6Ho1X3sl+XKxMCgmxPnHtDSybsNWtRY3rtaxnYpZfflC2BFnCuru47pglURdYPVzu/hz3k7ss8cWiSyMEMF+M9u34JMseGT4xuUV6ee4OXYxw3k15+1/7BxATVEbAJFaFqN2wsND/yfoNz7Hzf5NtUlV8UkS1bIWlWo5Na5CTa1UGRxrIJFSFqI1eWb+ymhw9yATCOuv8GvFJE9YE12bSxkddsUndWtDIJiTlBFSUuNvQ9qFW4BDhXPeRkLyJ2CIo1lrqWOme8HsSdLRlBbDuOZtqtGqikSoIotIJArgKii0eg/oB0G3RJFwpQfxivCZ+sBziNndXpiSg4nWQ33r4xc+RShZVXRYpG29S19MV2zv4LYy+vXT88ZtsAphbgAk1hxsjgAXv/O24lOzDWWfR8LY9/E27+fS5dZfFEx1kZ0CIIcIb+0l9jqjzCpGZxMnOSx96aA/vZ0kUlVtoQyy6lD6q+zSlj/Z3Jom+dune736MysHVLndNjuKvXHjNvtt5e2PW5qJ11umirMsKTbECyy7UlPZaTllWadf+2/h3t6gNT1jlazUmts9jjTnvUOFc11n5eBNRBDBfJyk+GImvSh0pJdeOOoHOczMsZLFZYYqlQGadIYCroNjSMcI+BCOb1WeQ++y7drK35SOZZ5XejQywt7k/y+7HlKRVon0vil/nsgIzNl5llOT2nKu0nkd4/PGkr6UjM3S6PJ7AKpmZ/c1ef5Vnzixkd07/zp7huQC2ukmzMWZ7vdM3bTrluUnv2TY/7QEhGikPQernu3HGLOrPfDTp9b/C4r5sSdrEOT3JS2IsL81fMDe/9L3Ld93grNXNLeHLywd/vBStvB11H30PyL+9sMrKLss2S20h8ZQjmdTgs9r/7KV7994iVkbJwqxabil95J3X4fYsLLL0BFRDq6qPNVfeh09ZJN6P0r5wQzru9uwbR1t3ex9BLs6JKJwL9YT9vwVoPZwvYgsfwkHd+iseuI5UStEeH4wXqbQT0rfy8db0ifMlramBiWpJ67Y0ggAuS7DF/X0+TK5tqh82irh2xRS75qzr7674X1935SizxFItxm+7987P0JNwDcso1cUjdFybAJYTVzmSYB1gJZPO4WvYoUmAlT6YZyI5dJ3j7OeTlEqsi2L99UqwNYD2IPsfB62uz8WHoEVWF/K77Afjg2n3rJaxjV1hr3B7q/WaqdZVIRwdrspeVmDVohtSFolDIGWSrtjqK+CPWFeHCajMGZg9rcDahFj3vneNrws1RQRPS8IrXwuqd/ubn5jf8PNFlqtDqU5R+NT6WZllN2sxjE04ixJNtX5RsMEpvycjawioGKAkVUxfoFJenNa9/7aPT7ACB8X5urg00VvTtWbX3yGAXYQ6+neKQA3b+tBNwhqzMIG3STpRqSaU4nsmxvduZSLiFltyK+7+zMWs4OhjMX77vdv3u4T4YNz2CWC1bq9VKEdJLoANibAa5/ps+9y4Xc+Kb8hJ1l/Nw4k1Jou5obGXMh+NZnrsob/EP8tDkWmfFOFcYkVT1VVYU7lllj24LzCPm7slAKm4fTWKLlX+e/GRPhOaZDGrCFOKmGUTpmth8cZHntuw4Vbmnv3PdEJYFdhVHeZQSCY72ZgHWablm/KxM3E7u9L/VOG/K5MLoUmt76sTppSySMKFen51/uV+/+h/YL8v/0qfGbq7sb6mc/eNo627vcvKrBPAhjjmsdT65VxJvye2Dx5eZFb1tVRqHJMI1oUllo0dFguFAC51ZOjcJAK62F/5ghPeMlm3Iz6IZqE93ngCm6gNyaps/42I8ozLQnSzh5jXrzs8f+7h45Y+6UpwRbwneSwysf3Ym+kEq1qyyJXdWRXLwgqslkca++ZKTOh6Ay/HXLkFM38HMuo2bXvY6fejW3u96N2szUbrPc6svM4EJ0pcl/MhK8CaUAJ357qOWnuj/VE/+vdxTy0P1v/sTBR9czWKH2e1cl+rAyFEZ7/XO8cmlOW+sltySHKrOtyadXtTrb3c5Zm1281Y3FBsnwrjP7eVIBJWXfai4XybUC6Mq7glk8siFWF/WsQpd+4iB2zI7XqcegRtu/PPzkpfPPu0J1uNs/HtAttcxzcXzlKN4QAUpbo4v9Mdo+NFZin8Y+lcl5GrS0IYFuCxXMXmTaJLVKW6JJd+cyRZeWXBPe4PEMXyyk6okC2ZZn0dOVf7GMSySI7bMtGszr43WZe8Sohak0uz8rCdW4B9525ye6NIVMShSywzi9Eii7E9kcfYymPKDyiFmCxu/U2Sfx31en/kEL+5yxrlYUmXKMW6dohgI/7vXHzxP2aFYH94yUMPLcqNbFZa9mLpMRbLfV7xsxMtzRx59Z39Ncd+nlkS369OKMQvE4S/tIlkTb9CPV7f5FZyjHIdn1GHlfYZNudpCqfVmXjld/v9GebRE5+p2W9a45f97WeuOr2FcZngnll76IwLLn/isPjvvgmudKWV6mA26TFd4lOIWt84Wt/2JKsxDdbYrLq05Yy2cr6odA2M73AXoYn93ScRrW6RsiVZrxWSJw8djc/ddds+Zy6QiUEgTAwBTIDUxSZGF4qoeLGreIskC14edxyvRm8YZ00xWuxtesq5VZUomodXQ8q47CpJRCmLJAbm8cbs4eumKO7tFrHEbbqPlERYViHmiO/VlVniibXakBSL73vEwqtYc10CWBa6+uznSosAACAASURBVLZDl2r+d2YlfFM/iW9lYslYl5oJ5DzpiT2hSXZySnuW+Or/sKQpvy+SpujinmFBGL31sjtxSNkh7YMMc1nuRf1/l8S97xfF2SChFdX1eUQUqgmxCEm0dPNX/V1GS1I1Oit3WWa2w+3MCv7N4l+z8kTUGN6RoUddlf3X2G13Z4qVlmMVIpjYPhegLlfl7Mjy9sTxbVe38eJXXjzpO96yW2qW6Ko/6xhvlEDZvD4jRrDLopm1p73rUfaSVOMtNl4vzjrOGwK4DqotGNPt4jy43FUI4CGO8X9grDV9deckC1lCPV5ZNNPm8iiLxNc34VJGVVxlWy1gq/hNmGNnHF+1dfMp96vtCGWReJfWxAenVtYk+WNhzRX7tblAyw8e1ocYyUpMsebKLtWkbKGSaJfHN64PpTAK11knQlUrKTHWVvtx4mKanel72EPMjfK4BvflV+P+6nn9uPdXJrfpbJI8gRb//32EtJpNuorvGDEGKc7WNCFzWY7i5B8xK++HZMur1nWZxQ4zPr/HGPJyU8xgb/gnJdASLahxxIP23RW/JOtsAevArXjhV2b/uuqEVYxzOvb2L525n7YuVr0gifewF4mXSs83+RhV3ulxjeV62epcB+KDnYjqalClt6ZYo0tMj9uTsw52EMB1UG3BmG4BnG0iSbaymNVb2Jvx1GLELz27NI+zh4SPem1zDEmvVLdlHtsb96MLmfvfd+zJqqSfMGZx5bG6J++67QhF0Krxwy5rs8gg/crao7+6msQHGFdjCRo527QX64Y1ptQD1i1Zjf/lbXzGUuONG4aFtBybsJWtqE5hSy17JIlTWvzx0AWbkviKt+nNrJ5x5e7rd5EAdLyRq0xRltzqjnULB9/08vo3fF3nymxDJMTmt37rd086/pjVn8lu1bqSRKJsEaVckVriyCXS63Z95hyC4mwloflXO9711v5rD/1fxW3582rcr0hyFZqp2SXUu+76XMLVOLWukqy6UoxtLe2ZxxhfS9e+okgvPa2bRqmjcd2JCgxUIxmjPcR0I8uY+rCHAPah1aG2lBgBLnZn+8vnrfTmnhECmCngxdU1R058JVp+de3i2hfy/+5go8tOVxVOilBlcy3OHF1+88qa2d1szdbkP3JmZUpGaFmoutYiC2ZHYq5ciFfFaZLjUOJ95fXpkly5EmZpRXSL3KFN52MUt5lYnU9m3xn14r3W8yWWPRKimhofVnDB/sAdO+1llfBgJM7IO26WuRy7Elqp529LNmUSq0IwUyy6uqzNBuFcsBbX/T3kG2fLftOMiabMQpXuGi0SaF14zf6H5b1rxbPGYlw3r3GPT7OwmlfFywW9+HdnfX39Gx9/lD3AuhL5XX3nHWff54oxFrOJUkSGbM0jixpX6aKyZ2R8keqZQJG8Dnj5kFGFNqQ8w9vHHvXIJBvGBgNDAIceHvpNlgDlLQ8XrVGyvD+emT3A3oALS2Xh0uuySWsexGoLmPetl+sSqNna80RT5PGJrtOujNPq3yd7S6qdnei2zL0MtImvqP0196/VibSoYtR4WsSyR7LLMsUdzre9HFtc7c1q52iOGr2FTeXZmuPeVdyV2bVjm7XVlrlZ7keyAkdRISGWa11V/F0VpTprKTXO1mZptVmT5X4kK7AmIVYVLNo2hlWIZhbb5eWfn5/0ktEXeuzl+9xMdOLtt5/1Et83yYosWYHrbt/Us6B8l5sqCZC8gIwbxwvPuu6Eyz3ZNq8a58vbhohpuEDXdboYdywEbB8i8SHRtdFdfMsHqNa3RB7ZmvMEVxSrLjsA3/Yk0dxlgUu5tDZLsC15VYj1V6yn667QLu7MSvIJdu+2sHYOz4fBAws9KUrefmZ5ZeFR5/iIESscFcXKKnfgLsdvefHg5p+s3/Acs7S/yfqQo9Trldu6rM/CcmwTyoV1sRhjVtuXx8LW9o8UNytZT0nt2WqFK7Nu4U5LcmY5JrtdWyzNtYFr2MA2669IcsWXrCaiMllaKQmrbOPq8Ij2vlbjhqFOl0MSv9LCTckJA8bJqwg0kUsX1uRpreVfdqn35ldufjx9gcT/UQxYZlbjz+lT9bnBBbpqoi0bzyCCc9HqI2wppZWqwJOLXmZ1ZTFx59vdLgczysKTYtX1je3NZtn2tnvvTOsPWoR5q8oYVXFeujFkIcxYf3vr5lMvE+242P3l4Wfv2rr5tM3iv1Fjf5lI4BmO/4D1O06e12RVrmt/dYwbZAlmorPf790Y9/oHGBdzvHmSeJU9KiTKYtml3S7Yw1jhOti0dcwQKyulD+NhdDv2idV1tc2+W2u1AlOtuYMv+mR5Za735os+/tgCxTIrt1fvkE+crqvtYGmjZZHaem9D1221wkrWWkkoP2KLsyW5U0uW47rbh3Kpo18d1ltSfDDKI9VxnCNj+onXolileIDaN9F+8cv3BwE8lqva7ElGPwzDy+10jRAxwU88fkikS88TZSXxh9U3TmVIjJYmSv4XexA/zATwOZRx5VhdYpkjr7JIhfheQwbpriS2ovAOaSPcnFWrrUsAyyJa17ZNpZFc3Mhv4zOLKyVBFitbtJGXLSJZf33LJA0e/rddtef69OUQ/g0IuCyxMic5nresZZZiefaJBR6Iu0FZpSrPlmxZVSfNRPD8yfO/6D979Ee62r6FLgbLLM2KTI8FHszZ3azOlLN3uSHL1lrKeLwNKcGVlLCKYjVmw5LKIjU1BjjoZeno5ygvhyf/yfkbAU8f6tUt3c75fM6/cdhdvucL+/Jkbd6W4+Iqa/XoLA3EcwAIYE9gXW6eWoP70QOyaA39sFSZ9IoSt8seEB9gZ/PbtqzK6dlJsbqujM1qew93a/M16UBZozo+A1rRGiXPx/35M7ZsOfkXNgGsJszSuVl3wQ1a5W5JjlV4cHEL4OjBK/dcl/5AUt7we2Wf5j/AknVZ3YNqpZgmoUyxrkq8ChZdYl+jFZgSfyyXTzJ95tVM0FV9NwSL32wBwrWZYpm1WYFJ1mepfJKRE6sz/L7N+86vik9bx6Eml2JP7U/Oz/69c3/62pdXdSWPZOFJHVP0cYlwzlYW4obxG50BmvySlHCRTN/fWgszkl8RiFbXxGTJ5UYo9t38jV4cswz2g2RVTOy9hz0ffzF89m5YfeX9QwCH34ap6El5w6QHUc2HhSRSoyR1PSZadXMXZJqwHpZForhOOy5FblGeistD3KTDupvW8rUL4IELNSFOuDV1gYnoSM2sD0OSNZf00ORbJmnwFimNLZYX65xrStzoKEJUcFOtrJS+Jsusj/XZcMlqzexMcl923f7MsksSsQbLrDMO2LmGoUu2q+m0/J1ogaXhcCXOoo0it9IK29zKLLlp+w89nh6VWH81SzW9nFRqv8PTZzzHnM9SCGPUeGSWXU4Xkl2ZGEAAl70dHe8fnm0uXADnQrMf7Yh7vYPsA2gv8SInrDK4HhePaSCY+X+jWXWH7YkiW3crIH4Nn5Ud9zz7l+yL6H26Pwvr7uK6Y5aOOXz471ibQmwv78Pdn+N+clfUi77LojrmLR/JqRTAFJc1SpxwylpyZSZai0eSoTjFr3yAHbco+AhRtewQsa/ZCnzxxZuZReBuyk8YF9Lss3UCz0BtK69EGcvVxup6nIlaH8vu7Er/zWztP2DzrjHObSk/5CfGk51sjtez+T5kK6/kYtDlv5PicH0AMFH68ktvfMfaX/l/e11lkYbDJivs8/Q0u/9vTf+bkmHaZ/qmtdVZZgsZ+53l6lw70md3/voH77hxbnZ5++W7bjjiGgF/r46AqAUcJfGOe/5kX/qiuXyMb7q+EXdnu0do+DN/dTT8RoIA9uM1la0DrMCl4gSE1ZfHy57w/Mvv+PlJa9kPm7l2b5kEV0SrbiFxFU00S1cFbs/Gz40rtnfwbBJ9e+n44zfZBDC3ABPKJE2NAOYiM4mjfzs/t3wufyAplxBlcHxVlD0KX0f7Smq4YnVHLLoEQaq6HFMSYpnclCmxwOKDW7folb8gbOJWztrsY9mliFhTRmhaLHC2A2R6Jj0jEeN2SWNljR7sxyzZX3+VJfvLSzaa+zPR3E+im3q9aHdT43h9Ni+31Ya8KHG5zpeirsk7/mLStf2m/72sAFZDGKmhkG2zFkMAN/0mN2R9PpZgXZ0x6jZGLKxMPPZmkv2rSXzAEd/rW7YouD3fi28pJer+p63dzp3PXOiy3PIEVsnM7G/2+qv7GR+tBZgLYKubNBtjttc7fdOmU56bBsaydVZYbcPFpyBWruxRede89ohginvy4KXCMHkUVZDKYpTSR7Ucy/efEkvM+tea5Vn9PNrEKlvLapz0L7nwmv0PU9yTRfte7zX/ZTU5epD9hqwzff7lsdU2FIszsjzTv1mpJYboIyYrUTyzMUlWt7IzvsbVLyTZlmvMpvzd5JmjxvKW/z6253doCo9pXQdVtMp81Gd3n+d+MU6bRDAE8LR+OgL37fxQaWqNuaYaWlSTbXESH2SWKzlQP7W+HomW/tRZ7sgjwZVvmSO1vdiTKoRN7VwMpvXvNgEsJ65yJME6wEompZnATXWG1VJLXeZtfrs/EJBBQliyIDiTag2U3eJStHLipj2fzmsOerk+6w6oBXHBRLfkfHeqOA0RpCF9ZLw2K3LV4lcvbouZkV3WWlloutqm+/Rwm7aJWKswR4kj769UavIqj4EfXHj9/Id1SbMKY3TI3VnHxhWaIl6IViGAc9GDLP8e13Q8TX3Eqypay1qQ2Zfutru/8MPGV32AAB7PXezULCLmgLkabVR/WHzKHqnWXu7yzGI5v8FqivLMddK/ZFty+MV/GR+34QVWuOsEE0y5xBAlVrdM+04d6AQ3YxLAat1eq1COklwAGxJhTY3rMz9Kq8BVhCnJFa6Cske0eQbZqK1tG1xigyJE9bo++tqle7/7sYFWi3rf+Z1L/iP7nnu/7WNZZVkkPo+6dpvVOOTrwp3VeSiCSdbWKOEPVzfZLLpqySH3GrKdWdyY1bXZrMYhnKaxDyUrM43LwArcj6KXjK7QLUhiRduruZVLAIuecT/a2o+jW1h9+PSZiluI2f96nD3XfdRrDXCH9sI1zsZOg5US52t8tvdfdKkwSP/pwnpAAIdxQ68SBOzZl5O/ZQlEfkMeXlhVe0n0HsU6rFmFZ4IrD6txOhnieUuc/GhXnWBVSxa5sjurYllYgdXySJUuvMGDucXm0JWYYs2tIvGVwEUp3eQj4JtyDL6WX3XdsqAljlVpWaS6OZLidTPh6RVzq/sFkKyxQvSy35B1M2sPnbF6eO37mWj+pnW/loRYdXPC+GYCFLdp2bW5mG16II63f+lMHkbT6X/E73SWnHD+vKXl5WeEABZeO8fNnfTq0vLCC/l/d9JqT2iKcysdbGASwZo43xvKlUkqwisTCjmuY4AAHhdpzJMSoJU10sJ68K2HFz7w5PHrH7UlxGI9vcoclWmPI62GgC55lRC1JpdmeWZVAFezqnaPYn8I8nCFrqjskUxT53pHFtkNdIO2WW2FC/HRJPmHSdz7vuZWabM0U2KIqyyLVOdtp1h00/kl4UlybVYXrQjXkTEqKItUJyeMPUogS5Z1wfY/OyutU05wm250fd5xnLH7BShfRf/q/urs/rjXZ0nDomOzz1+hfjwlVMZW430ce8Uc5Qls/ufn/no8M3uAGZ4G98DzH3ef7serV84kMyzTfmGMxluBIYA9DxvNyxEgJo/ST8Ksr95lkTZdd5G7jJKn1TirO1yOBHoLApREWDZarvhee5mlQQ3hrp1GdfFd5RJf2bjmD1hRMiPihZ0PXQ0UwDaLrSxSVVFry6xMsQKrbsohfeq690J88szKcZS8mJYFIv0buEJTElwVhpPclo2COxPIlLJIcG0mHVZtjdRSSXKmZkcG6akXwPxQ7LXfB6EmujY6QUvx2qntImDgWgkEVHgZrkfJ96Mfq9mxwBDAtV4vDK4SIJYd0oAbilSXFVlOREWZz6c9klzVc6dtItUqfpOoz5KjXbV18yn3q+2oY3bVVZpmCTDTraLsER+9IMYt8WIk0d7AeDNb7K+cREoIVCYG/5OI+bXd7ZASRyF9qvxEewtXZXIlyzPLBRHf5Hj59f33bd53Pm9Dc53OBbbX2FUywlhmAkYLr5S4ylZHuMvZnX3vjVYESy8QfYQtpbSS7/rQfrIESojfEcuuKeFW092gIYAnewencnZKgqoCGCXultLfN8EVm89dFgnxv7XdV0o9YN3kOvdnitv0yIuZKHk+7s+fsWXLyb+obZMTGJgkKrVgk9wdjjqG7MYshqTEo3lhaWASLFfyK9VVmbpfSokjPlZAWaTKyxpRxCfjcCMLX/kYe2F1JkXUksaUyiLxMV2xxiLLc/TK+hVnWSRkdqZe1UraFWN2tUOm1l1ju45ndw6BrL4Elb+jnd/N2ctGFhN8aHll4VE2PyszlSXKiqIPq1n+Q9aHPpMh4JMhurjCokXXlTSr6SWRIIAnc/86PaumNNCT6w7Pn3vyrtuOiI27rLiinSxkZWjD0kkWlCUSXCnry8Vxpw9uwpvzFa6q5TZUREt3rZPu0Hx/viWIvB6UUhVWQ9kj9T420P2ZL5EuVAf1dDcsLPR/sn7Dc0wIvkneos4l2iWus/5pHDEb98hzGzbc2kuSb/vEG5f92LtEZ3o9mCs0t9RSRG26nsDSRa7xZQuzy1X6oo8/tlCWDfrTCdgsu5RRZDdpSvu2t9F6+Bi+I9Pv/zh6QBat1GzRo5yQ9KrNd8clWnV701lyCRmm+cvZJw8djc/dddu+/Nm/SewggJt0Gi1eiz2zc74x3wRVvKNWfNYx34jVuB/vOzaaP/WUr9ye1zJt8RG1Yum6hFj6L2Rn6SPv/arZp70HaEEH51v/gfhIY8T4/0l3oy4+FNH7eUBroPVXrJ6StIq6U9ltmloWqTD2yvKHopm5a+RSSrZ4Y+q6TO1ISa6kBFWU9rmldv36o/1nj/7IZTUWgpmv0VqvV7IYa8siWUogleWE/m4Cjvhe4wDT5vpcRa4E0m+BhrjO08d9smjRFAJeNX6VOF++Bx/rMVygm3LqWEdtBKjW3GwBuQgmWXGlrM7qBmgJtZDgqraDr2lgmyWY/fiuzPZ6p2/adMpzfHqqYKYudVoySusEqi4BCsVKENqPeiZpu4Zaf8UeKAmofParix1m9TlfSxmD9+0tLX68Pzf/X6nxxpRxTW3I9XWjQfytb3uKYJYzSNvGV5NbiZhl9t//m4glLsMCfcsRoJQ6UmeYQsvvjHBJdtK25Ezw9QoSc0EAO6k3ugE167NaJslLOGcE1DGaBgYW4KadSIvWQ0kwZdhOKoLf8srzhwhljYy1dynzy0mraFbjoWBu0VF0cqmyEFYzPZfPHJ08H0W9a+Oo/y0mEuaHP+7mpFqdhEzYlPtBqWj9dVonBoJ2UbjjEUX2tqv2XP8ZwnIn1oSSgMpnccwj4WsiWZavhTk07thnfXJbUvKrYpmjs9nnjpXNiNYY5yy2/wt3JumBwObjGa3AqPEbesRj60codSTWMpUZn93fx5qjMnjPeFuBG/4icmyXtMUTuYWsX5yvCUXT3Z/5uiGAW3yRJ7l0ivh0rC91baZZcYe1fdUxif3dCa4MrtaTZIy59QTKWH0pFmRXWaVpPRetUNU8WDkFrW9t4QZmftbdgSB3ZctlksscUeOMB+8W+p+9dO/eW6q6p6oF1lQiyCcWOBOpZFFLEdiUDNLCtfqCy584XBUfjFM9AYcleCqFr6Ds/H61Hsdo/K6XoG5wGEr1t7CbIxpjgDXuzlVmim4iTQjgJp5KA9b05CeuvWTtK/PfkxNXycsiui/bd5IlqaK5UJsts6T+2Vwa4Z67ZDcAO5bgIBAqfnXxvSZX62lxgw65bAXXaY01gGT9jTxrC2ftQ9Y77j4+QpWyNtkK7EqIJbtNU8a2tXElk0qFtpKB2bePb3tbbC95v4jxJaNCw2YSKCeA0zdkeYZ/eYfOcVvyIrKZp9asVemErRyv6xPnq9nZSJmkZu1+uBoI4KaezITWVbCoGsr+WF2Jsz5Ey2wqPhd7i29YTeIDrETGsZZtG4VqcFmkfvTJt331zvsmhBrTehLwzRIthlctut/6VjL/8qEf/w3zf/l13RK6WhfYE7e1ORe6vd7qFVfuuf7mwkMUzzbai/eaOvvWFtbFF1e5j7rGcolV6ryyFZj3MbhZp1mgL3nooZep49raUSy5hf6SqKSIVNkKS2ovMkh/772zpIRYhs2JTNRVMMIYIDApAt5uy6bPAytpND+3fO7lu27IM/QaS95B/E7quGuZlxoH7Dt5G9ye5T1BAPuecEfb60StsQTRpusuYhfd9JCbuxuTLLPRwLJLtCgbyxGR+qOOb2tvr0u0GoTsga2bTztH/tuOe579S/al9z4bCAjg8GvifjjLrb/zS8sLL8RxdIJ9tm6X3KC4TVft0mziTU9OpYwgxdWSx8hEs297iiu0/rtgUIYp/GajJwg0g4DsssxfEPai6KYkjncHrw5uzcHo2tyRUsbIY3+tsfpCAHuc6jQ0tQvVZFucxAeTOPpjbq3lJYFsYlNOOkW0zK4wxhujwwt/HR+34QVmlTM+EMtjq+dCSXBlEvTTcMZt36NPjV81zpfv3cd6DBfo8NtijSeTrAhuoczW0NEHM27FjZL4ApHgyuU2LbtBh5+MvSdZiBqGka2rlKzNshXYtz3FalxYJtye67o2GHcCBHJXZcWVmRZ+Yltwt182TuCoGj2lOxkWdfnFpFnUXk1oBwtwE05hQmugCNTi0mjWWllo+lhmKW7TNhFr6Y843wndsaqm9cj6/EdbNp/6L8S8PsJZWmthjKr2MA3jGF3oxOaZCGYv0/6UhTvcZOXRwWyjaqkkuTavLYP0OASwt6jUHV7RFZqc4IosvqXxSaI5c52ehs8d9thtAsYXi5qXhKSXiyZccHXu9kVSdlcm1rfpNX4pBwkBTKHU4TY0N+UBAGGB7UXx6ywu0ILWVtbhFptFl42Yuj/nz8aXXTZTeVkkuD134va6hKxvnK/x9z9Kno/782ds2XLyLzoBbgKb0NUY9l1Gl2pNWiy8eeyurY5w3S7Q1mRUmegkCc4k+fHM2kNn8AzLJFdlz7JIugzO1AzVvvcP7UGgKQScWZpDk1pZNtjW3AtNObM2rcPbFVqTLbpN+5XXCgHc1pOraN0U12FlqgeTwwsfdrkr25YnW3FFVmZWkev16w7Pn3v4+OXzCeKakhDrEV5mqSJMGGbCBEwxwHp352f+PI7jf+q7ZF2maN8x0H5AwGkJtn5BDGsEt52nq36vsO5a2lWa4ErH0yZuZddmWnIsQi1eaRE+45vKL7X9jmD9IGAi4PMyUSdaffqPrKGjISi4baMEiOWOWhnnaztvCGB8GiKKm7Lqekzpo0FbEK4jY1RUFglH2k0CuhJIcryuT5yvSgjit747w8Vwf2XhtI/svu4pmnted2LRbJZdCnHZTZrSPqSNQwCvxkn/kguv2f+wr1XXt8wRpT3zGtp54eYfbg3ZJ/qAQNsI0L4vi7vSec94xwd3MASlbWc/7vVaYoI7J3wFWwjgcd+yhs3nFQcsuRN79eN7lvq6YnUpZZFsCbEahhjLqYiARxyw14zI+uyFK7gx5SGsi653tvheG8y6XZ/F3C73ZsVK+3nmrWON3y6TEMsdiwwBHPwBRMfWEXDW5rXuaPRFIlVQdykEpXWHjgWPjQAE8NhQN3MiSuIpaeV2C65+i3npIpq7NS3RVjaVsSxSM2ljVWUJUMoYUeeA1ZdKqtp2xoe6jlodKKWOVMLjsPyKOWmW3ejTF16z73aKlVZ2VSYnuMosu1RrdLU3EqOBQPMIlAojEdvRJLVyjotEWM27DFhRLQQggGvB2qxBte7KkkXWJxGWnLiKImhVS61rLuFq/XL001VXnDHKGjXrno1jNa5kWNQ1qEmzqP3QrhoC2ti0DsecuUodDZ9Xo6+J8kjVkHaPQhK1UoIrl8WYz+hb5si9yjQJI2r5UkChTWcIlLMASxg0363m+ODuhKB05iJgI7UQgACuBWszBnUL1IG11cedWRW0FAuyLFRda5LHd7lK85rEzSCNVYyTQKlY3yg5sHXzaeeMc72Yy0wgz3A6BVYHmyV4HKWObPfQ7Xqcyto0/pZs1fUui2ReIcQvvkWmiUD6vRhHD8RRb1MSJ9/IXipti5PokagX7w1loXNtlrNMdzEEJZQV+nWfAARwR89YZFdm9TY3WreolAkiJrfKXY9D5rHNIQtg7dgoa9TRG+u3LV9XaF22aL8Z0RoEukuAYgVmZt3llbnemy/6+GMLvlZgipt16jodJY+wGOPfFqSR+bm7dw470xPQe8cUM+M7SyPZ4BpCTQbxwf2fXbn7U/fhbEBgGghAAHf0lCmW2Wzrhbhel4U2x0VLaiXTzeexiWbVwixZp1HWqKN3NXRbuqzQ6liI8w2li37TRoBiBfYpW5TyK1qBvRJoTRt/7BcEOAFToiqd9Zaa1EpLdgq8bnCjQMBGAAK4Q/dDsqw+yN7WH4zi+Bra9gau0KItRTyr8beu2N7B2MN5LFZgY41f2l7QapoImGKCIXyn6RZgr1UQoFiBZYss0aqbx+1SxldFcxX7whgg0BYCzkz5IUmtXJvvcO4F19bx9+kmAAHc4POXhKhVFKoxvAMravI0c39+K2V7qtU1xK2ZEkdciO/9xLU3JHH0RXV9SGxFOTG0AYFmETjw1M77WczaRyyrevLs07e8vUmrbuOabfyq2E+Aa7Pdqiu5TfO1+47fpPuCtYBA3QSoSa90sbpO8WxZPMoe1X2yGL+JBCCAG3gqejfkopWWL5vkrsxcldmD6fkEa3ChpBBF0LIlhJRFshNHjG8DbySWBAJ2AlWIr3EzbuOa6xbAvgmuXFZdNYbXd/xx3wnMBwKTIhAS1+tKakXaC1yhSZjQqHsEDh3KwgAAEoNJREFUIIAbdKY+sbE0l+MoFbUkocw5KOKTNsdQmJMtx2bmqOvboPuIpYAAlUAbxWQb11y3AObjU6y01IRYuiRWFNdpeXzqHUQ7EGgrAWdtXtvGDEmtqNZk9uB3NRJftfXmYN1lCEAAl6FXYV9X9mXVNZgSp8uWl1toKe3VOShWYEvSqmM98UD8egJDcxBoCoE2isk2rnkcApjPwUTqX7BszB+y3y9CWSTFBVqMZx1fSpzVlPuNdYDAOAhUndTKJaxR9mgcp4o5mkoAArghJ2MRm9r4X7q1dWih9bXocjQuYZ7hK4hXYp8hebg9N+QWYhkgAAIgkArgs5kA/gFjscbEQ0mIpRXMpvq9Otdp1PrFzQOBKHKJVicjTVIrbXywwXLsHB8NQKAjBCCAG3SQIwJVLjWUJY2SrbQUCy3bXi6gfdtzNKHu0xSLMxseVt8G3T8sBQRAAAQEAUpZJCctizVXjM+sUD+eWXvojAsuf+Kwczw0AIEpIaCtB+y191HX5oKFGdmfvWiicfcIQAA36EwlsbmPx+7ypWlFqySMaVbdodD0bc/XQBSzqdB+9ZXnX42PX7+DlVW6WtdXdZluEH4spQMEnljYfvziS8f8T5b47S267bCH7ZXZeOadZ56++YBru00dK30x5dpnFD18zulbLnLtUf67wyXYmsW5jDuxcy+WMzvw1I4r2HfKV+M4nvPYa7qXWtfs4O+am+0pPb//8b/v27CSLD7HMvq/Zri/ZCGaid9x9qlbfuJxfrypVyZucsIqI/iBi7THuaApCICAQiAkOVY+hDE++Mt3LkXLn9u059MvATgITCsBCOCGnrzD8ppbdSkWWll0+rbneOju1hJMuDU39GZ1c1l6oWDba9KPk/iGs35ty5fUVk0diyJ8NTt2ip4DT+98jPV7N+1mVCe+quA8bgHsEutU/i4BHMXJXayW9UEmfP/QeC6szdn/YOsnxd+dY3oKYD4uxRVatz64M9M+TWgFApyANmGVIl7pSa1GmSLWF/cMBEYJQAA38FbQrLTD2F5KzK3sOu3bniMiuk/nNFHPt4EXq6NL+u9P77jZKhSM+x4Vwf6iTBpcESRVjsVnCR9PL1oDxFy6WZ0V3Vd8VXVm4xTAVfIn8NrLOF9os2yr50AY0/kyRPdR8XaFRhKrjn7TYltVEyC5OUtliuqID656TxgPBNpCAAK4gSdFcTmWrbpkC21mlfVtLxDRhLkMdLR2cQNxY0ktJhAuSsSmi+LQzxpaBDciSLwsq/ax+F/LrI11HxE/5cZTuD21837mdv4Ry1XK56/yzMYpgMvxKvIniFXap1J66UIYM0gA84VQRDCsvrQjQysQ4ARI4nfwxnFxKVo5UXZX1ia1ImNF2SMyKjTsNAEI4AYeL1mgSkmkiKL5yXWH5889eddtRyjtGZpCBmqK+/QQJ8RvA69W55ZEeOh37zkTEaEW0cIrnyx2s8qxUvEbFusqLa1o7S4/Hhs6UHxVeWaB+/COAQ6cx8Lf+cLAfW/5s7EUa0zgGiyAMxFsyAyNWF/SYaERCEgE6C7NZsHqGx8MV2hcQRAYEoAAbuhtILsceyfEKlkWadN1FyVRsteEDa7PDb1QHV2WzSonxIHL3daecEiAGwjI+dct3m1LssVapyLDbuX0G2sggG2CaTAe+1wuOBJC5QLIKZYyceuwetLHkyzQVZ6Z7loTLMwBAnjM/DNerrsr7pv7jqSkSgngjn6FYFsgMHYCVOFKFawkMY2yR2M/Z0zYbAIQwA0+H4rL8bjLInFchhhibb3iBuPF0lpOwGVlFcLWZb2jtRu6/FJEoX1Ov7FScWNxpxau11E8+9PRjMHyIVPnHVqLHcI7z0bsFNSZ+Kr6zHRX2Ckahbj3cNuunL9r7nyNzizXQS8hWv7Rx/JBoLUEPFyfV3pJvPGKB67bL2+2UMqI/UGI5Ch68+rS8sILcRydoIWDsketvTNYeD0EIIDr4VrJqHSXY7+EWGxxef1dSkIsuX0lG8MgIFABAaelz1NEkEWrXbxk1kWbcJGEKGEsp2jMygSNWwDLMc9UAVz1manXyMWKPS5WL9pD+EMAV/ANgCFAoH0EdNZfIWKXl+fuiOL4mnRXimBVha+6czHG4uKaX417/QNMCB+bt9HEEbePHFYMAtUSgACulmfloxEF6ljLIlW+SQwIAgEEqhZTFLdlXjaJUi+3yrFcom5SFuAmCmCqtZ9fN6por4U/BHDAJx5dQKDdBMxZnIdxvoM2B/9zrx9/hlt//RNeDcaSBTP7rt521Z7rP9Nuelg9CFRLAAK4Wp6Vj9aUhFiI7a38aDFgSQJUAex0iSW657JX8sbawepWXKLJZyzXPn0F8DHHL/7cHsdMdoHOeVDFpGsvIrEW9cxU7pRYaVH7uao1+/I/+9QtP3HO7em94CPoS37s0B0EQCCQgMn92RTrS4rt1axFFrxf/+AdN87NLm+/fNcNRwKXjW4g0EkCEMAtOFZKxub6yyIhq3MLrgqWKBFwiq1hW584StZLX1fXT4yJ1u6xXPvwFWA+Aph6oZyCjpiAybVXaT0jCZ0ILx1y92cfwehaky9/CGDqrUI7EOgWAac1N3N7DhW+RVood9St24PdVE0AArhqojWN55sQiyKa2VJz12lL1uk8XrimrWFYEKiUAEGMKfMNRahbRA27qnV/1U1UNVbVAqyJArjMmQnuTquxVLYJArjSjxwGAwEQIBBwCmDCGNQm1AzS1PHQDgS6RgACuCUnOoGySMjq3JK7gWVGkY/YHOVVtML6jmUTwlWM1VUB7MumeG6jlnNKpuYzT998QIxDEN2EklZpFtaV2XjmnV5JyBADjK8tEJg6AuQM0FWQQeKrKihijA4TgABu0eFSEmL5lkWSXadzkd2PPvm2r955X4vQYKlTTIAgZBx09G7IroRKI4MqFkb572XG6qIArvrMXIzYWYy4TBPWAAE8xd8r2DoI1EGgGvdmwsoggAmQ0GSaCUAAt+j0x1EWqUU4sFQQiJxur0z4MBPd59mLnq/GcTynR2aPwyXMMRzWIoJ5o5CxXOLO1wI5aRdoAgPvM3OOqTkXCGB8gYAACIybQBkrsOrWbM4qzXYFATzuo8V8LSMAAdyyA/ON7aWIZmR4btklwHJzAja3V5GsKlpJzisjgMVkBMHEnzoKiZZMR+Uz1kx//shKsvhcHMWv0Y1XpwCuqJwTX/Yw0djTOx9j//+7bS8jfM7M7UptsvDvvD+Ko49YPk6wAOO7BgRAoHIC3iI4E7PHzZ306tLKwj+5avd1D8qL0lqVlTrClW8CA4JAywlAALfsACsui4Q435adP5Y7JOASPkz0PnzO6Vsucrsf00Qrn9k1p095I+pYvd78/VUK4DQLsV2E5uWNbAI4pA6wa88hZ+Y6XzGm+tkhvISAAMYXDgiAQG0E5Fq95kmG2Zzz9pJ1l1JbuLYNYGAQaDEBCOAWHh7FCuwsi9RPrkacbwsPH0vOCbhcg0VNWZdAElZbu6VVro274wqzRXnQzi5a/caaf93i3ba6vb4W4EkK4KrPzF1SyFy7mSqAnaIdSbDwrQQCIFCCgD4uuFjGyCuDNNyfS5wGuk4LAQjglp60b1kkKYv0I2+7d/vvtXTbWDYITFwAU9yCqQKYMhYEsO7SD6z2hHhmo0s6BDC+TEAABNpCwCd5Fnspuu2qPdd/pi17wzpBYBIEIIAnQb2COUPKIlUwLYYAgcYQcFkTfd1pqRZgimhtpgCW4nCtZXjIFupcXFLFZNVnlqwmm1hs9B8aL6U1MzctBrg6CzCVP9tNtm6394LHmJpM2I35MGMhIAACRgJf//07Lop68V4KItT/pVBCGxBgP7OA0F4ClLJIbHeI823vEWPlFgIuMcW6pjGczgzBWeIqpzUxEyX28Qbi0WW1FQKHMtZZv7blS5SY3YTtw5bsS46FdTEZvjywisRhYitXXdvsLKo+s2g1up+dszahlq0+M79WVNGetiXETPvwd84NAYzvPhAAAUbAmulZJcTCMXpJvPGKB67bD3ggAAJ2AhDALb4hyPDc4sPD0ksTcFnm6BMMk2DZhY57xEJiKKto8hvLJVgJo+WJrXhbghB1DylZV52CLhPAVZ5ZMhe9N16Kv8te477FvdhCi1S4U9fMe1bN3zk3BLDnkaI5CHSTAC1RFts7xG83LwB2VRsBCODa0I5nYEtCLFh+x3MEmGWCBMoK1sHShwK4vNAZuqRWOVYFgjW31orjcoow+7kWxiOMRSyDRL1MzNo9RgFcNX8nLwhg6kVAOxCYCgLWGGCI36m4A9hktQQggKvlOfbRtGWRkOF57OeACSdDgCYyk6eYS+/Jpjq6au3eUFGtc7mtcizaXnXnoC/zFGqN1e6T6ALNV0fbh/vMximA6eum8YcAnsz3BWYFgbYTGLUIF7NFt31/WD8IjIsABPC4SNc4DzI81wgXQzeegE1kcrEWxzPvS6LVh6gCmG/YKVBGqJhrCVc5Fk08youz1zj2F8H68Qh7LFqMLe7h1DMbtwAOE8GBvGABbvz3DhYIAiAAAiDQXgIQwO09O6wcBEAgI2BwUU1Fl9t91SZebTV/08lHXItNh+KT0dd1sFWOJeZyJHoylhMivjAY4VT2zCYhgHNWT5W7F84XBhDAro8A/g4CIAACIAACwQQggIPRoSMIgAAIgAAIgAAIgAAIgAAIgECbCEAAt+m0sFYQAAEQAAEQAAEQAAEQAAEQAIFgAhDAwejQEQRAAARAAARAAARAAARAAARAoE0EIIDbdFpYKwiAAAiAAAiAAAiAAAiAAAiAQDABCOBgdOgIAiAAAiAAAiAAAiAAAiAAAiDQJgIQwG06LawVBEAABEAABEAABEAABEAABEAgmAAEcDA6dAQBEAABEAABEAABEAABEAABEGgTAQjgNp0W1goCIAACIAACIAACIAACIAACIBBMAAI4GB06ggAIgAAIgAAIgAAIgAAIgAAItIkABHCbTgtrBQEQAAEQAAEQAAEQAAEQAAEQCCYAARyMDh1BAARAAARAAARAAARAAARAAATaRAACuE2nhbWCAAiAAAiAAAiAAAiAAAiAAAgEE4AADkaHjiAAAiAAAiAAAiAAAiAAAiAAAm0iAAHcptPCWkEABEAABEAABEAABEAABEAABIIJQAAHo0NHEAABEAABEAABEAABEAABEACBNhGAAG7TaWGtIAACIAACIAACIAACIAACIAACwQQggIPRoSMIgAAIgAAIgAAIgAAIgAAIgECbCEAAt+m0sFYQAAEQAAEQAAEQAAEQAAEQAIFgAhDAwejQEQRAAARAAARAAARAAARAAARAoE0EIIDbdFpYKwiAAAiAAAiAAAiAAAiAAAiAQDABCOBgdOgIAiAAAiAAAiAAAiAAAiAAAiDQJgIQwG06LawVBEAABEAABEAABEAABEAABEAgmAAEcDA6dAQBEAABEAABEAABEAABEAABEGgTAQjgNp0W1goCIAACIAACIAACIAACIAACIBBMAAI4GB06ggAIgAAIgAAIgAAIgAAIgAAItIkABHCbTgtrBQEQAAEQAAEQAAEQAAEQAAEQCCYAARyMDh1BAARAAARAAARAAARAAARAAATaRAACuE2nhbWCAAiAAAiAAAiAAAiAAAiAAAgEE4AADkaHjiAAAiAAAiAAAiAAAiAAAiAAAm0iAAHcptPCWkEABEAABEAABEAABEAABEAABIIJQAAHo0NHEAABEAABEAABEAABEAABEACBNhGAAG7TaWGtIAACIAACIAACIAACIAACIAACwQQggIPRoSMIgAAIgAAIgAAIgAAIgAAIgECbCEAAt+m0sFYQAAEQAAEQAAEQAAEQAAEQAIFgAhDAwejQEQRAAARAAARAAARAAARAAARAoE0EIIDbdFpYKwiAAAiAAAiAAAiAAAiAAAiAQDABCOBgdOgIAiAAAiAAAiAAAiAAAiAAAiDQJgIQwG06LawVBEAABEAABEAABEAABEAABEAgmAAEcDA6dAQBEAABEAABEAABEAABEAABEGgTAQjgNp0W1goCIAACIAACIAACIAACIAACIBBMAAI4GB06ggAIgAAIgAAIgAAIgAAIgAAItIkABHCbTgtrBQEQAAEQAAEQAAEQAAEQAAEQCCYAARyMDh1BAARAAARAAARAAARAAARAAATaRAACuE2nhbWCAAiAAAiAAAiAAAiAAAiAAAgEE4AADkaHjiAAAiAAAiAAAiAAAiAAAiAAAm0iAAHcptPCWkEABEAABEAABEAABEAABEAABIIJQAAHo0NHEAABEAABEAABEAABEAABEACBNhH4/+Iy8dXXY+W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2" name="AutoShape 4" descr="data:image/png;base64,iVBORw0KGgoAAAANSUhEUgAAA8AAAAJYCAYAAACtlI8BAAAgAElEQVR4Xuy9C7gdR3UmWr3P0dMW4mUhKYzH4MjMHb4PYwnLkq0gJjDo4ZD4WNIELtIYy+ICgw3E10AUbHJmePgFIR7sGK4fYNmJ5gZkKQ7xkcxlIPFDkiFGhthcjDNXJgQbxQFjjKRzdPbuW7336b2ru+ux1qrqvXvvs8795sZoV61a9Vd1d/21XpHgP0aAEWAEGAFGgBFgBBgBRoARYAQYAUZgGiAQTYM58hQZAUaAEWAEGAFGgBFgBBgBRoARYAQYAcEEmDcBI8AIMAKMACPACDACjAAjwAgwAozAtECACfC0WGaeJCPACDACjAAjwAgwAowAI8AIMAKMABNg3gOMACPACDACjAAjwAgwAowAI8AIMALTAgEmwNNimXmSjAAjwAgwAowAI8AIMAKMACPACDACTIB5DzACjAAjwAgwAowAI8AIMAKMACPACEwLBJgAT4tl5kkyAowAI8AIMAKMACPACDACjAAjwAgwAZ5Ge+CRH936kJzuymTKsRD3LVuybc00mj5PlRFgBBgBRoARYAQYAUaAEWAEpjkCTIAHfAM88sQt75Bk944oimYYpvr40iXbXjvgMPD0GAFGgBFgBBgBRoARYAQYAUaAEeA6wIO6Bx47ctPJ48/N+r5c4dNcc4zjeHI4GjrnzCVbH3G15d8ZAUaAEWAEGAFGgBFgBBgBRoAR6FcE2ALcryvn0Btg+c1JiI+IoWj50ldve2pAIeFpMQKMACPACDACjAAjwAgwAozANEeACfAAbwA15hcyTY4LhqDEbRgBRoARYAQYAUaAEWAEGAFGoF8RYALcrysH0PvRJ3csmIzHD0cimgNoLpvEjSiOLj/rjG03wNpzK0aAEWAEGAFGgBFgBBgBRoAR6AYCTz9840MyvLGZ0Bb1F8ePL1p+Gef8mQKNCTBq91SrsT7ON0tiH3ni1p3yQXk7QnNOioUAi5syAowAI8AIMAKMACPACDAC3UCACXAYlJkAh8Gx61IAxLZJZHVW4NTVWW8hZitw1xeTB2QEGAFGgBFgBBgBRoARYAQcCDABDrNFmACHwbFrUnDJrVqJreJ6fLF0g/5jqWTGumtykeZY4K4tJw/ECDACjAAjwAgwAowAI8AIgBBgAgyCydmICbATouo0AFh9NcrqLbr2+GDOCF2dVWdNGAFGgBFgBBgBRoARYATKROCZR29e0BifPBxF0Lw5U9rE4kg8LJYvXnppoYpKGTKZAIfZBUyAw+BYupS//9Eto1NWXNJYqlXXlR2a6wKTIOZOjAAjwAgwAowAI8AIMAJ9iEAZZLUMmUyAw2wuJsBhcCxVij7ZVXlDMgEuD1uWzAgwAowAI8AIMAKMACNQLQTKIKtlyGQCHGbfMAEOg2OpUvDljHzVYRdoXwS5PyPACDACjAAjwAgwAoxAfyBQBlktQ2Z/oFl9LZkAV3+NBIQA66y2VMsxJ8Hqg03BKjICJSEgn//a3WvX3yPLp52fHyKOG9s37t17TUlDs1hGgBFgBBgBRqAnCJRBVsuQ2RNwBnBQJsB9sqjWuN0o/sLS33z3+9SpuOJ8zdNm62+fbAlWkxEIhsB3li2b8dQpCw6LKFoMESpJ8kStUV9+4b59j0LacxtGgBFgBEIgYCYUScJPcfnC5ZfdEGIcqAxVn1jE9y0++7I10L5pu6e//flR0arUYf+L48cXLb/sta5mmN9tY1Pngxkf0vaZb9/0DqnLHbLtDFt7X33LIKtlyIRgxm3cCDABdmNUiRbGJFg58uuXLKtIfpOyS/LF/NGlZ2x7fSWAYCUYAUYgGAK71649rS6iQzLr5XyKUEmED84V8er1Y2PjlP7chxFgBAYfgae/feNOOcu3Y2eqEhooCRLCTYRp+mTlHnnsppPrv46/Lz1lTkvnhSFgYNJrAs2SeRiCM2r8HPFG9W2DgyPvpDHUiRMuC8ogq2XI5BhgyA53t2EC7MaoEi1M7sypuzKuPnBxSnm356zbtb6UUiWAYSUYAUYAjYDNzRktTIijc0S8SJLg5wl9uQsjwAgMOAI0wpmAEn9h0dmXvY/S30ZGKfJUYm0iNRACDCfywE1BIMKk+cfx5HAtOueUN1z6CLE/yHrtTXzzsDmIsO4iA4i8pVnjGyKuna5ejvjKVPcWE2BfNFv9mQCHwbErUqgxvTbldLHDBvfpx5cu2RbU9aYroPEgjAAjkEHg7rVrV8VR7f7AsEx7EjyyaceqKI7uj+No++5dmzlOOvAGY3H9iwCJMDWnG39BHlNfLP8DbT1uodUi0HnkSPpMEcD6jKGfmGrFuggwaVzwsuvnWpw70N1aN67EoCZqqxsi/nM0uQNYZMnEzoWRQt7zTZkAu8Ab3N+ZAPfh2gYjwlj3aU2scR/CxyozAtMWga+uW7dV1hO/rQwAprc79GhtZOPp98gPajtxWCMWI3t2bdlTBtYskxHoJwSoxE8Syu/K99VZ5LkaiA9JnylZkw1xoyR/K7X80BIDTBoTPXE7CS6H7AGVdBDg0shvWz29a3w5mLAFGLgretqMCXBP4acNHoAAZ6y5cPdpTpBFWzHuxQj0HoGvrl13vYz1vaJMTeJY3LVx771byhyjirJHNty1NYrizMUCE+AqrhTr1AsEukP+TDMrkkKSPtLVWBLfJBHTh40jGQhwcLde4yLa45+Du19jNpOFAJPWAzN22lZzIcIEmALkYPRhAtyH6wgpi6SfVpbAUog0l0jqww3DKk97BMq0/ObBlVabkY1jY9PG8rls2RdnnPqquYflx7STQTuODx47+vLVs09+9uyWW7S4a/euLdPuYmDaP3gMQBOBrhEcHd4a4kXRR559nhWxGI8i8RsYAkxOgkTdO5aYYMq8qWoU+hkIcPfxySbjYgIcbIX7ThAT4L5bspbCuGzPxSRW1DJJupjhPoWQ1WYEpgUCJcX82rCbVvHAIxvulJZ1oVrWJ+K6WP7jHx99PE+MOT54WjxyPMkcAlUjXmXpo4sBLmss2yYzxSKX72Zs0cpAgLuPjzubt/8DzC7Q/hiWL4EJcPkYlzIC1Hqbt9jiiLP2OvWIGIqWL331tqdKmRgLZQQYgWAIYOv7yoGPRnXx+/GQ+GsfJaaLK/QFF+w8rTY8eUhi1S4jlVp7dW7RU5g2CfLu3Vu4hrLPJuO+fYMAmeRkMg8TkzdpLKJkfRyI54kn1bqYyfhLKSGlmTNVl2TKZWUgpurkrY9Cxqk62LcCE+B+eDkxAe6HVTLo6IjdzcT50t2m84NzHHAfbxlWfZohgHF9juPG9o179zazFxOIcwZZefE2UWvUl1+4b98Ak7xi4ivpIXP0+NHaolmzhl6aJ8aFN+lU27GxzVw+apo9l9NtulTCmakD/OjNC0zZl6149pAA02JusxbKEDISfMiuxrm4WXI8s8YCTJpbTp8QMtL9Q8dIHImHxfLFSy8tGIbKkEm25AMycU+ndxMT4D5f7bwrc95FGWopxsPARBiPGfdgBLqHALbWbz5219d1erpkhVZdoFMXZ41btHHhOT64e88Ej9QbBKgEWC1jRLbUaRIf0fWx45e3AJPIYp7gEYl/XpdQRIxEOJtm5GzsbfJPpHUIgo8+WVgojNRdUoZMJsBh3mNMgMPg2DMpHcuumCWTrVx+1hnbbkiVeeSJW3fKrIXE+nlSilL2SC+LSXDPFp4HZgQcCOxeu/a0uogOyczPbfdcWxcdYfXNHD1dEmK1EmHNufv4r1++MU18hd2gnDUaixi37xcESESnOblOBuf+JMA37pSTwJ3BchZrOoHKEk66nKx1MygBfvjGh0wlpcw3hjl9iBcEuhrRoTBiAtwfbyYmwP2xTigt/eN8RcZ92mZF5qzQqKXhxoxA1xCgWHDzhBVLojWTm1YJsYQoukUjF5zjg5GAcfPqIzBtCXAAgkcn/oGIYs5yWzUCTMVHlyiMCXD13yUhNWQCHBLNHsvyjfPVZXh2k2m2Avd42Xl4RkCLACb+NxWgtQKvW7c1ElGmxi0GcjW2GNOvn9taEmDBpjVVRmlsbP04rAO3YgSqiwCNAAfK1tsjF2gqMZMZpzLxpKHk0MldzpL87ZveIcljUg95BmrH5Yh0qHnR5RRdsukYcQwwai9UpDET4IoshI8a/nG+xTJJcDJd7OszF+7LCDACYRCgEOBk5LwVmBNiUdfD2xosw+a4fjAVfe5XHQSYACPWggmwHayS8EkGZQKM2KcD0JQJcJ8vom+cr86FGVcjmAlwn28hVr+iCDjcj52uxVQCLOEoyKa4U6ewThcLcNvqm7PetuKD5x6WH9vF1K3G8cFU5LhfFRBgAoxYhZIIHp3clWMBputTjoWcCTBijw5IUybAfbyQbvdk6+Qycb5JSxqZZhfoPt5CrHoFEcBYXG31dkOQVp8Y4OlSCzjdQvnMz2lG6Pbvm3askokK76duubTEEpdNoiLI/XqFwGASYH0m4RTj3hO8eHK4Fp1zyhsufcSP3DEBdj43mlJbofeBqgNngXauCKgBE2AQTNVthLPWJpno5UsxGjrnzCVbmy/FFvG9RcZ0iDtktlhcTIfsy0mwqrs3WLP+Q4BCWk0WVgyRDoyU0zodeLxKiDPE/RaSWmFKJGknxvHBlVhvVgKOwGARYDvxDU18PGJcB5MAw7edvaUmNjzUpYU6cBkymQCH2QRMgMPg2DMpGPKaJ6vwOF/99Jj89mzZeeABRIBCflMYdOWGsHWAQ0Dq0mOQ3aFHLBbeovU2RHxwtH33rs3XhFg3lsEIlInAgBHgLyw6+7L3ufAKRXyYALuQJv7OBJgI3OB0YwI8AGsJdF3OuDxjLcdZmDjudwC2DU+hQgj4Wmsl2Z2oNerLL9y371F1Wj6kGgOPidhq4pAHzjqcEF/REPtEIz5VDNW+Z4r11SW0uuCCnafVhicPSaxBtZrVNeG4YMwO5ba9RGBgCLDF1TWPLxPgHCL5ckrk+r2BdjIT4EBA9q8YJsD9u3Ztzc2W3PhILKKH5CJfIJ2VGzL+7HJ5UF4hC4/jCrMrGLHVdwA2DE+hcgh8de2662UIwhU+iulKGPkSa5c+ujGTPjbiPUhW4EKCq1g8JN+v52pws9b3tVmPtWvAbtCurcm/VwiBwSHAxdI5JpiZADMBThAItQ9UNNkFOszLjQlwGBx7LkVNiJXG+Q7PP/bE+HOzvi8PZKf5K8jJrvwxZAmMQAuBhJgeXrDg+o1jYx8KSVJ1Lsge2aBty6W15ELmYrJW9+PeANf7BRJWYHywlUz3I46s82AjMCgEWL5f71t89mVrIKsViviwCzQEbUIbtgATQBusLkyAB2Q927WAa/Hepb/57mZ8im+MbwsadncekC3C06gAAmpcbkoERRTNi6MaOTtwbloFYgohpRhodCQ76Y+xYg9ChmiU+zKQACc4usomcW1gzG7ltlVAYFAIsDwPgeJ/E8yZAOd2HrtAz0E9ixZ3e7YAo5A0NmYCHAbHSkrxJsBR/IWUTKsTtMUPs4t0JbcCK1UBBHSW2ITMiCj+ZiSi20KpqCOXIazAJtJKkT0IVmCgtTZdVrTVVkewuRRSqKeE5XQTASbACLSD1QEe0DJICCitTdkCHArJvpXDBLhvlw6mODHZVaFGcDIaXBa7S8NWh1tNBwRstXQTIiitCndIAvzuUFjoyKWvFbiMJFv9bAVGx+y2FhdNgpNOqpt1vrZwqD3DchiBMhFgAoxAlwmwHSxEIjIE6s2moaz26rhlyGQLMHZl9e2ZAIfBsbJS1Nhgt5J64oqTkY7CJNiNN7cYZAR8SacPNrrkVL4ZoXWE1bPUUp9mhPYrYUR1Yb5w453bjv36ZXeOja0f99kb3JcR6DYCTIARiDMBZgKcIMAu0IiHhtaUCTANt77q5bbc6uN8MTWGdYCwO3RfbRNWNiACmHhYddiUuC44cqTx1CkLDsv44MVUtfKxup5ktamGLv7XZuF26W6KJ3b1q8Lv4ARYBmXZmluFVWQduoEAE2AEykyAmQAzAUY8MPSmTIDp2PVVTyMJ1sT5thNqeWeP5gRafbVJWFlvBDytrBmLqKcsSVbFwbkiXr1+bKxtMfQhq61vclFm8u9kwi9joDfuvXeLN/A9E+BnDZZqk9yiezZdHpgRICDABBgBGhNgNAEmuRlzDDBiUw5mUybAg7mu5Fk98sStO33qBGsG1sYTkxXkjoxARRGgJIPKTaXgEkwllqlcXc3dMmRS3b37OQ5YXTtX5mbnlkVkiXbK4gaMQMUQYAKMWJDKEWBxJB4WyxcvvfSpZBbPfPumd0jPnTvkf85AzErenmZrKJNIazKgxjWYJIsJMGr5BrExE+BBXFXCnHzdneVb6UgU1a5sNBo3RVGkvBjZCkxYDu7ShwhQSaA61bxLcACZZZRF0sbuUi4ATBblPlz+psrE5Fjt6VLjg/sVL9Z7eiDABBixzsEIcI64Pnrzgsb45GF5PvMqx/P0tz8/KkT0x4gZtZoyAfbCXcWbk2Chd5+2AxPgMDj2tRQfq68syzE5HA2dc+aSrY8kIOhkcSxwX28PVh6BQBluy94yNW7GFLKaIeoamZQY436zABtLH+UsuMgSSYUd1ojFyJ5dW/Ygth43ZQQqiwATYMTSVI4AZ8sp0daSCbDvxQMTYMQzBGzKBBgI1KA2o2V4bl7nNaI4uvysM7bdkGJjkcVu0IO6gXheGQQoJDAPYejkVboSRr56hiqL1C8EWFeTV7f1sxZcv/hgrvlbzsvlp/su/HoUibeo0qM4/tTCNbuvLGdElkojTckZQ1y+cPllzTPGkcduOrn+6/j7MkTrNBSiGldXmj7Nc88XFp192fsg45PccptDZC239HkHktOcbGveZF2aIqrmAp3FJ1Ex1Jqp+6MMmWwBhjyB7jZMgN0YDWyLR5/csWAyHj8sa5DiXDPaiLRKHc06efxfx5+bZfkwcUmkgd1EPLECAmUkmipDprdlWZMQC+uyrYtRrtqWorg1qxmeoeRZN2+2BIfZDUe+uenk+on6M1LaSWaJ8aSox0sWrdtzOMyoLCVFgEY4+5sAk8liSQQ4WQsycQqxlXMEOBQ+ZOIaKpZYc2nBBDjEhilfBhPg8jGu7Ag+rs/ISbEFGAkYN+9vBLwTTYl4ZOPYWMYFdhBlVr0Mkg95lTs4k+EZTaQ5MVaQl4DO4msSLD0b/vmkxtDr5q/9ys+DDM5CmggwAUZshGAEOGtxpa8DQndbUybAOEMT1wEOtPHMYpgAlw5xdQdw1wdu6Z7G+Ypo+CcUizHHAFd3D7Bm5SCAtYRqtOhK8ipfy7LUO6Mn0rVam0yrnBWhSPVzYW6PSIsP5vJIlCVT+sSPbZr59E8mvydj716DEhWLry5ac/cmVB9ubEWARoCbp4+2yzHdYpiNYfUjgnAXaLq+gVyXc4QzmTc5g3OI/a3Rh2SR1lluKZmp2QIcYlX7WgYT4L5ePrry4Fq/uTrBpJhhTa1huubckxEoHwEbgTXFv+a18k801di+ce/ea1S5lZSpuEJjrNRVd39GW2wd21KND3aVTeJs0H7POJn8NjmXaERRY/PCt+7Z6acF904RmI4EuEm0H77xIRmzvBK1EwJZgKV3zX2Lz75sjTo2mZSjJmBoXDkCXLSQlxGvW4ZM0r5qvtuKcw6xtP0qgwlwv66cp94uAmyy2rr6FdXi+F/PpeLuXUKAYrW1JXFCWkMLs9QRbYqOquAyZBKXpy+tv3K9kzrpL5IfzvOJ885YdnUu1pz8yo3sM/dd8ME5jRl3mlyVMW7PutHYFdq9BpgWvSXAxWRHIfSBzJ80Ti5pF5lAGRJ29cwKrCPA374xuWR6OwTLdhttUjN8aSbdBQEZa4u7chkymQCjdoyxMRPgMDj2pRSdC3S+rFE6sVbb+PQk6ZWYjM+VB4Q7svV+NdQ3VyKpLeuJW94h68h9dOkZ217fl8Cx0gOFgK8bsM0i7J1oSlNuqIoysRuiH2N/s8TUzz1aTZKVYDey4a6tURTflvx3/jcstoPc/un7Rt4vvx03JnM0ZW6W5PjNjbh2r8z0PDN3+dOM7x2fJSbcCbHM8gcZ37LmRiKCybOgWDFDEgmqPpgs0AmWtJq52eRfNMKalZFfV5pezZfTZE3UVjdE/OeEbNyPL1p+2WtVXULNDb+eenzoe6zoZp/OswyZTIDDvKmYAIfBsS+lGNyZMwmrCm2m3Jld8cM6Ip3NOl0so9SXILLSfYuAr4U2P3EdqQsxRuiySE2SVUKSLehGqLrrc56QZkhUHG3fvWtz2y3d5cpsw0RHdC/ceOe2Y79+2Z1jY+vHoXhOh3a6LM4mK60kyTdL+vreIi6dLM8mkpztw1mhQ+0tPEGZGlmx9nmQtgLxIuuDKIOUzMCD/LR1JulqsUhSiVl6GUF2o9ZYgEPIIpFoAz5kfZplQTslu9TnpgyZTIDDvJmYAIfBsS+lGMsgSZIro6BeLG/4Cq4pKbGtx/XXmK3ARbdnA2Hm7NB9uXP6X2lfK6oJAR2xDGBhPjhXxKvXj421SVEZMn3dqyG7oh/Ib4sA33m9tCBeoZuTzkWZGi/MZY7cu8bqziwTVklT8LNSyra0hJGrfZrgCuQmzQmx3AsEaEEicQC5oCahXG+bg8GTYKW6kckKaHLGLxG4XnEiwa5jds5kQmeIP+3N3tCvI3lu+WVQLm7KkEneUxwDnFkpJsBeL5n+7+yy5GoPgELct2zJtjXFMkpFq64zaRYnyOr/TdSFGdy9bt3q2UIcUEkgdVhMoibCGNrYVt8xdcSxDJllXQw0j44aqzMB3650sRHgtgKaMkWgfsoMONmVeTlhVloVzFb2ZjuxRVqBp0lCLFdJRN9KDr0hOa29oYv1pOtDIMDfxsener3kANZfH/lkQmcgX2R51Ek48CGTS1WfXJxyaJlkeUyAmQBTn5tB7Ge0Alsn2yK6tdrMnWlZpPwH8hEZ5wuJE5afpyNJXPHSV297ahDx5Tn5IaBaOkMQKF/SCJmN3PcFi20A62pXyiIl8/PNNK3BqOIJr4oaqzG5rjUvujLD44M54ZUdXZCVNhUxRVZjEb1R7wI9RYji+JHFa3Yv07lV67SRa9Rs79oH/fY7/BvdmRmVCNMJpy+qetdUuj54ApzMgExY0NO3x/6ixWk6UN26dRcRqXiSGzNpMm58yK72NgIc4hJEDQegZBdP9GMCzASY9NwMcCfX7a9h6k335Ud+dNvviqH40ZTA4rNEJze0LYvyAEPMU0MioCOMOmKJEVsCsTMOr7XYrlu3NRJRM9ER5U+Xcdp3TiaXZF+5HU4Sj2wcG9tDmW8v++iyMzv0KdTtBcrger8WYKEktb3fJFmtRfFHdEmw2sMAibKqlinhVi/3KHVsCvHNjYUOXaIRzljmWorulaFYv0OdqzxcHImHxfLFSy/NXLDT9GkyCJRrcao3lTTi523Wj65DViZVjo0AJ/OkrwkGJff6BbFI5yzAoWWSL1SYAGc2C7tAY56dAW6LdYXWJbnCylAOLZPD0dA5Zy7Z+sgAQ8xTAyJgs9JSY0jLdO01TKtg9fRNiKXLNl2GzHQ+PnHG1HUCbpGuNMO6MzePx3F89PjR2qKxsc3Pp0o64oOZADtW05zUqtNRTYhlrQE8RX5lzyNWkpzTaRDKIlEupy1LgyLBNHLTstbFUbRC6oErldNWXE94aPrQCXDSs3wrp53chSKu9Hm4yWcQ66tx07rHD3ZhoSnVRMW/s5U7maaZAIc5AjABDoPjQEgBE9hc3K4zzteFDscBuxCaFr8DrY5od1qC+/HRqFE/txHV/laW+ppPBV9nsfUl4joruLdMTakldc4I+dq1GRWiNrxq5T2SHP7HOGos//gDDz9KxTRUv5SUqjG4iduzEI3PpwTWL8OzuGv3ri1bOvrq3aLZBdq+opg4YNVKq5ZL6hwgWzHCWKtyvn+oPdhNOd7faJ2yiO82jXB23FUp/W0WR4q8FgRwEqWDLIglMC9YQ7bCjt1ZBz/9Ydh5E8XC5N1uz2HxSraJviySF37sAh38lckEODik/S3Q6h6V++DR4ocLb+9mPPFZZ2y7ob+RY+2pCGAtjTpiaRsbQeDkd0vctXHvvU3iQiDOGTVM9YF945DLKGGEia9O1kteDhyYI+IzZFKytqVTtwafWrVyq8Sh7fYtCd9dVz14QCGG1F3j069IRqVefyyi6D3yg7i4ecyV+6BFYOHxvDqN1PhgrSVYk0jLZ2aD1ldLZI2TzJYtSuOH3dbheFJedF3UaIgv5WsHZ4fqz7JI4Itt9OaBlzKkEU5qPVw34aHp40+AU4jDkDz3PPNLSrYcovdGrgOQpKu9AmFEcln3xg0wX/RaMAH23YWF/kyAg0M6+AIDu1IpgHFCrMHfPZ0ZUt13TcRSS0Ck9fHutevvkXFk50OwzbvuYsizYfyulDDCXiLkdfWNr87L++Sqc1ZJ6O/XYlIXI1ft39+zuGBggquMazLFHVqduyTUj0pydZr8t4xHga4WMGSfTqc2yERYTStvgs/P/p+RlbMnh384f+1Xfp7ipXOnTpNcgVyt+yghVnnf6czOBiWxpBFOPcEzu+DiCWFVniM4GfKbY7kuxjY0YdZfmwQERkFIb1X2ButRHgJMgMvDdiAlExNmIbBgEowAq2+bUq2gWKKGJYY6+VRd08XRWmy9E2I1tm/cu/cadQMAXciNeyZE3O4Xly2bcWT2zMOS7DUtqfpLgfjg/GeeXf2BJ59s1zXu1kaGujXriCm0L3Qu7P4sLe2PbZr59E8mvyctsK8xbJavRlHjC+B4XUvZIqM1earWL8g1uo/KIpVn+c2uFCSJZUgCDH2+uF0RgTBWVSSynHgJCRg37xYCTIC7hXSfj1NKDJGKiTSRSBfEWCa9+IPEHTr5eMsD4tmcHKvPN45BfQIxnag16ssv3LcPFT9KseDmCStWV82Uu1LCyNdlW+qNjq9W5/rJ81ZeLy3tV8B2bGP7lQ8czBB4WE6j1gMAACAASURBVD+/VkDrb3MQU41eR1IrsILT3foLtuxOEdQEWKqV1ka0VRdpkHwh/vmkxtDrVMsyeNG71LD8i+rORHQJMfPTZALcpYUHDNNVK3DJNYkB0+UmjIARASbAvDmsCISJ87UNIY8f8tTc+ouPyEPnHdIa8GGlByrbJC9n/yAAtVjqLKhNsrdgwQ/mCLHUFodKI8DFOr5QXU3o66yrFN1U+eWURerEQEN3Uj7OF9IvsX7WJ+NFowcPWmOIIbKgbYBliQriGrEY2bNrS8Fl28stehrH/mISW7U+C6IhrcCbF751z06QlTb5osTxpxau2X1lupiuMdP2Tov0lMAql0UKUOYI+kip7azfaSbAFEjL6wN3J/bQgcmvB3jctRsIMAHuBsp9Oob3hzRItmh4oo0+hXnaqu2yWOoIXj5u2OW2SyWuedLt0tW1iN0qYUSNq071x8RXX71ixWn1YXFI0g1SpuxuJ8TyIqxCGMoV4ZNkTWfXZ1xSq85TlcbpJv8CkZEvW+Tqk7MCv1/u6Rttz3SVyyLBXZ8731bvb30CliUrNBNg1xei+7+XaQl21fzt/mx5REagiAATYN4VVgQorlS2mKCOPGntnSHeFE00C92fZl8Gjgse1G1qIKhaV1xdWxdh87CyFnTwkNVcvr4piySKFnB1/0HifCH7VZKaiW6XRaJagdvzMVhuEXKnbd1flxXWtWd8rLQgyzEmFrj5QLfKKrn07ubvGCKb/077hzmZv9NMgLu5C3Bj0dbGNIZ/siuc9tyaEaAjwASYjl3le27dvuLWSESX5BWVt3OP/+p49IavfG7/MdckkC7QKHdl+E211BJRc9A1J/69OgioFksTmXXF4NrKIrn62pDIW5fLsq6WkmRr7brrZSgBMB63g4LLoo6L83XvM/ku6klCLEwssG4WpvhdGxGezpZfSAzu0drkO/SW12L5IRiZ1pdFsu3KhGQ3RHSOTOL2FuMRv8KZoJEX1oXvNeqbrAEIkhDL/VbgFr1CAJ0ki92ce7VUPG4ABJgABwCxaiK2fuQNr4mGhh+Rh4m51gO+EF+7/er9b3Pp77oZhiTBUMdwydMfOGVh8WjonDOXbJXz4r9BQiCxrDaEWJXPaoxxOzbVscXIKF4UiULiLR9CncjXZZn2lSnFFqzVWJmu7Nq2ska+ezHuQVkkT3fo9pRN8cFpAznONaIhdu7evQWVvM0X06r1txJWxZKaT4xli7UFJdFSZMNIs/WLOSnq8ZJF6/Ycrhq+iT7Yske67zbywltHgRsyleXlSSLLKmLEOjECjAAjkCLABHjA9sLFf7RyTS0We3HTiq+77eoDHzX1sX5YEZZZ348r3y7jVrWfW2OtojYCh5Wl4qZNNEW0rqZyq1QWyeVC7hvnC9mDvbACh8rk3LzUkAm9jh+tLRob29xO6DVy4Z2fOn4sulb9NwgWg9rGFoOrxtOmJFWi+g+L1+xeZsMDRGhzZYsgWZ7bY0ryLHV7cWINrnLSq1RfyvdV902lXFDn1gnlCTaoe57nxQgwAtVGgAlwtdcHpR3U8msQOtkQ8aovXX3goO73fGwRhoxib6aL43MiLNRG6OPGPnG2Jiuwn8zwVmC5PMHLIumIrMv6bcIr2T6jQtSGV628R/7n+d3ZTuWURUqJrlrSKHF/FqLx+YS0zp4bXxWJ+LeOHX356lmzfrmoNjwpk3oJUlIvyYQPJnJmn/zs2dIKdn+LHIu7du/asqU7GFZ3FFcSKmo8LYTQqgm0QLHAUzD2A+lVV5xCgOUOLVhs/b/XUivExXh1dy1rxggwAoOMABPgAVndTZvE0LzTV3xLxv2t8pmSLT64FR8Uny6GouVLX73tKcg4yJikgkgM0Ybow22qiwA1Y7MyI23yrACxuwfnini1LLc0no7lq2u3yiLpyL8tZjqZX+g4X8iOK6csUjFDsxznj2W98ffID99iE0H1jQ/Oz3fQY38L5DZndU3wgBLP1Bo8PktM1E/Un5FdT1LxzJNSqFy1n5OMJxcXfVDrN7/PaAS4KaVgsfW3Avdn4spRwMVfL5L3Qd6h3IYRYARwCDABxuFV2dY012fzdOQBABQfbJLg/wFtSZ4uBPjcc//w7DiKHm7jGYt9z/9y1u8+9tjoRGU3XSDF/vItbzl11vDwnN/4l3/5X0+dsuCwJChNckL5MyVx8iasIh7ZODbWrgXrsq4CdC+QdV+i3npesnrmZGovCFJdy4zzBeAhm4S1AgOJbLDyRqY5mhJmwTCpZisQ8cwRYVDMLnC62LJF8sloxu8OzZ7xbP3E5F/LYf5faaZ8r264XpPfgrdVDMt/4WW5zVlsMdmkjUvWR1Zgamb7bpdyAz4e3IwRYAQACDABBoBU9SYm6698OY9J3ed5WIWtbtE6XDxuobUwYxNsVX2tVP3e9KbR4eMnxh+TD+EZZr3jXzz/3OxTJRF+oZ/mBtE1kwFauopu3HvvFh935RYBLLosJ/9eBmH11jVubM8n/sImr8rjrIuFTi8Yfm/v3h/q1oV6+IOsMaZNSMvKsmVfnHHqq+YeTi29VHIKlWOcp6FsEgaXqrXFEtnU+gqK2UVMNiWqL/o34oWnfzL5Pfmdew20e6JTHImnM1mnNZZrqDyfdthvJqzMIFajrMXW13Or+S4GEnespqHbh7j4YyIcelVYHiNQPgJMgMvHuPQRtLG/sRivzz628Mujh57zd4+2J8lKJ+hbQiGJG5IZU/9OfuDvkIeZGYNs/V1x7vYrZXKVT8A2x+CR4LxFNiWuI/v2ff/utevvkbWhybGnJhdfbytwjrAGsNjq6x2XkGRLt89GAe5+sP0ZrlWogyTQ+ttUHBKnS02a5coSHQ658iXZShnZR++UI4LE7GJmksb3Ysl1r628yRx9rKwmcuklU4j7li3ZtgZLyG3rVfVv+KdWrdwqdbwNs+fsbcN6sYTTiyUxAoxAHgEmwAOwJ2S938tlvd/PFqeSJa6bRl87c974vJ/Kti/DT9tMgn3dnfMfye8+cesn42FxCzTOGD+XXvYYra047/gOuQbvxGkxGCTYZjVNrZfjcbyoLqJD8hKElowoITU5V+AEa18rsM667G2x1ViBffWUU7W6OidYhD/44XazqXUIK7CtFq9NSwhZDU2sw6BWvhQ6+W3plhJVXzmFmSpWW6xlmpp4yxdtL1flzODBE1g1Y4G9L7IdOvriF6p/me/AXpR2C4ULy2EEpgsCTIAHYKUlAb5VEqpLtFNRLMHp79R44bghLrr92v071HH8XKX6M1EGfctQye/UIVLENx548JrL6OP3rieU1KXE1ad0UfPALUQhcVXy7/5uyy1XbRVJH11NenpYq63ktxtljfK7LLHqLjh+YuuR2TMPS68HZ3y3rxXYs8avISZYnVUxuZZmzoXSSL17+vxHDmG5TV2hQfHDCJVTco2Sq9QHRgzl3dT3srioQJEE48fofIf9vudGeCpXFimE27NrM5ST2M81Kv/OCDACUASYAEORqnA7KwGe0luX3RnST512PjEW1d0KGhuk3kRX3ZUKsj3OOfeP3l6L4p2QtsY2jWjt/v2f3uclo8udkQSxSeAWHDlyrIyEWAHclgvWZSi518Fuilmm6Gkra9SLON/8ARCaXTrEwZFqBW6vESB21xYfDLEmd/kxJA9nI5YpqaVkVob0ASmtWIFdMnvp+lwSuSzE2sItzFnyTP2eg9aoQgmxun0J6HuhB8KXGzECjAAaASbAaMiq18HsAq09cl9329UHPpr+gooPzlmT8TfNclTHhxDwEa7cbTJkR1gTXk2R2kImaK3g/nGFplox00zO1P4KbFprqLfbssa67KOrKXM11Fpt6p/iACWekH0MbaNzAcRZXcLE0mFclrVvyzjavnvX5mts884QYQBxhmJYlXY2UqnW2AW5IBMsryC3aUWu3lrdiUPuBa5h3Yq1O/WIWp7Q9W3OXyiHjPvV41sNb6/RHuQ9YHfoXjxxPCYj4EaACbAbo8q30CbBsmtdyO4MlJHp5/rI5lSwElf4rXXVs0tOuTk3aneqllobuZWWu7ZrMyg5ViO6VMq+qaobMwDBnKg16stLTYjlm2gqYEIsW11em/Xc5D6d7osyY9zMe89MXDEEWD4TB+c/8+zqDzz5ZLv2MmW/e7pDt4ccJIsuFkerVVWxvsISUcGIaEJi5XOxfPGa3csSfV3uzSoRx86v7PZlWX7zeudJrYF0F77DkG9vIlseFufJMVdS8aqCFxfmHUSdp9pPfY8l5HvovBW746jx8Y8/8PCjIeSzDEaAEaAjwASYjl2lemLdmZvK4+ODMwQYYK1NBsncTJtAg8nKfFpAcru9SG0Cm6vja3N/lge9o6JRf8OBA9f94OyzP/ZvhmbWH5Yx3QtNuqvtuz0/23g+rsCFw9w0KotkI8CGy4Tqxfk6CCvWBTtEMqxkT1GzN+v2eeKaffxobdHY2Obn099HLrzzU8ePRdeq/1alZzKELk634jh+JCWqkFhhG1nNk+jUxTqZh012VQkw/rvms2Jml2Zb2JGLoKd9RTT8k8l4XJYWi+ZQtISGPlFkQ/pg30EQmbY2+XeYSr5DhHn46sf9GYHpjgAT4AHZAT4ZnvOxvUa3aA1hNrt2FZNzuKDGuolV4UZZnVOBvCrxus74X4UwO9smg1YsFhgZ5+vaCu16vkGswIaEWD5uy8kEdMSVgoONACfjqDJtcb6jvXDvk6SwPhkvGj14sE0K84tLjbkL6TrYtASL+LeOHX356lmzfrmoNjx5SOpJyzI+5eY8++Rnz47i6P50L+zetSWTHM25yXvcQEsoNS7KEMsuKsGVpt6u2cLbsRhb9SC4VpcNP8SyquqQEER5ILtZRJFHosNcPd8f3frnUSwePuuMbTfo5gvz4gqaJKtnIUzd9ohRY39N5Jvjg8t+Clk+I2BGgAlwH+yONGuzSlSbcb9x9Om01m8yDVQ8r3benVJHukzRukRauhtu6k0vPg4JT7Jdy91xVYbF2rbJqnRLbkTiX7NJrjoyQPG9DfG2uCY+Kx/KM4x6Vsz9GRqn6sJd93tK9nxdqpsERVMWiZJoKnNgFaLpqn3hvn1tdzaKri4CnFjWDy9YcP3GsbEPmXDsSZxvHE9Id77lJnc+f0IeJg7YhJlvfHBers5CTNn3ZfdxxtTmyKTL/bj1fIl/Pqkx9Lr5a7/yc5fFON/eFTucWnfN7WBu1WXjmpcPI5ftXm1iiP8O5kYGJpyCjqNeNGNJfRHz8N9syLpC30XJpVt9//57hletvEfK9ahFn70YtJHvUN4uEBy4DSPACHQQYAJc8d2gI7Xyg/Sn8sixJa3nm7fgktyhszj8o5S/SGasmpv9Z30t4KLlVv+R0388825bt+4UkXg7YlmC3Chrk1RZyGbB2istuHEkdsoH6ssZ3adkWJNgQSabcameijOOo5c//8tZv/vYY6MTEBEh21CIHnZ8NbkTxbKaG0/rNuxL4HVxuFhdXUmsbLh1O6atQPoMrs9hrC00AmzKzpxcNBSttO6SRtB9GwMSZkFlldnORTiTsVXX4+R/Q1yb07q6ToI9Nbl0DIiF2YZHXtcysYPKxhLFQvzuE7e8Q/7bHbIW+gzomM12QPKbNIV6XOV1QxJ7jfqwsCjUvB2NIe/JvDV21MujpvPugnrAsDU45IqzLEbAjQATYDdGPW0BzPBcSGrl4xKtnbDG/Tltp49zyrliPeEktk0iq7uVTj/A+htr3xtlc21eXaytjcjK9vfKOqfrVfxUGSDX5gL4WUt0QUaPXKG7Q4A7NXdDxBebiCaWsGpI4Ii0zu5J/x2DjakMkuulAz1UueSE+F1N9BKG+La0orhAQ2J+dUTYVtIIhFGfZH+GWGen0J8U9XjJonV7Dif/G2IFlivW7gMZJ2c1vlmyt/eCsM68YMVXF625exO6X8kd8LG/RVIIJahTU0FdBCNJbEE2Urci2giiHmKpYO8l/YUbNnaYWv6t+c4LlPwvBGYsgxEYdASYAFd4heEkVm+ZTaamc2WmTdk8RiKvk0jDp7Zg6xAQ1+OLpXX7j6XYzIfX5LJFjQV2EtJcIitQhmYNuGmWZ0iCq0x3hdyaXahhrtq0Nbf38o2hdemUt64GGK+UskhyHhm5GLLuyuScx2jUyyrhQrw6v1PcAiHkN8OdNBZbrIxUXpWzRKfW28SVWJLMn8tLureAVjrnCg2xAmPLIqXWW6jVWNW7F5Zfhdj+KLmwNeHoSiyl7ZcjhTAXZbw1FW2dlrHJw9HQOWcu2Sr3T+sPT/CzM6aGSYH2ba4R9J3pSkwFsSInQ6sXd5SLSrYEU1aZ+zACeASYAOMx61oPoPW3qU/eDTqvpI9btC72Ny8/+VjX4/Gbli55d/s2nnQIEHqLrv0wgD8EJPqbCameVILieE27Y4rMOkl3cy07ZZFArtM9igvGED3iQ5Mhlr4xu83nZCq7dF4fX3KtElmMRRnj/gyzYhCRNnd7SP50bnCpDoFYS8gFF+w8jZrYSkdeMfHBetfqbiNWHM/XtVi+iBpR1Ni88K17dibSQVZgZFkklTCD5Def4U7W6W6inCV9ds8jmoVUYwU2ek7RPZ+Q1t/0fHHfsiXb1qh4077vHQnUi2vsmmMtuDLD5PYrHzhYqP09Crh8zJc9osYSU7xfsLhwe0ZguiPABLiiOwBYl7egfdwQF91+7f4dummRkmRZXJ9t0FE+sqo89ePoOkz43CYXrLq6zM1tS7CYXHHe8R3SOv1O1LZRCCqE0OZdr52W55ylGqWbZ2NIDG3q5tuIaptlTNsViCELFlvIeDb5JpfjLpD54rNqyE5t0h9/kEMgnWuaWiG6OWbm+ZfJaK7av7/tVm6fSZA43gl56Fy+e/cWpT6nW24VE19BiKTUOzngj8jn8TXW5yVHNsO7NmcTWNkswb0ivgk+hvwVxlJ8rm+WEfOcFVg7rqf7MIW46r6xMAu1eXf5fLcxbzaiFbaQ4M9lAbaVPcLom7R1WaOx8rg9I8AIFBFgAlzRXeFjsZVTKsQEq9NEkGurHBN0WBcr3yXw+ZCmhFR+cu478OA1zfITWsvwFDH2cWNO5wmyJCuk1kWae1kX2GWVzSSyWrduq7w8uA263iayirGw6sYyuR37kmvovJoHHE0GaUh/1yEMIsNBeApljbqdYRrrAkh1W9bioInltcUHV831GZLgKiWSEKKcYKS6GkNdlcFlkTQlkXz3cBn9jRe6BjJKJcC6b5kyNirO14QDhQBPvbOCW4Gl3CBzsq05hQCn8lKL7qz58xtHZs88LMMHFpvGgpQ9wu1NWhJA3BjcmhGYvggwAa7w2iOIqv4sJ+LHf3U8esNXPrf/mK6BVT7R8puM43szjF8Smgt0fhw70ey4RTstsp2v5z59lmZz4q2MTsA6wr0kwIm+uqRP2uzISALcOnTFmQRTpvGwe8ZUT9eXXEP1sNXztckYBbjhQXVQ29librvpeo11fRbCbaWl4RFt371rc8YNMkOEK5r0CmKh9UlWlWAZdIyKEuB8SI+J0JouX6kks/XOEwWiSdnDpj5076yi27X/t57uyg3FxIcAQ8fIW2xDvDPx70KottyOEWAEEgSYAPfBPsDEAuunY09glfbZ+ocrvxhH8e1fuvrAQR9YIB9F3cGBajkOcWAAkVpkSSM1ljePJ8gKLNRYZFy2auz6uWJgXbGqCnHUJppK9KFYWI2ZmwlkOoeJVs9uuEJTyW+qf3grsNnSUBbh1u1PitufNvZXIacjG+68XlptMG73GdWqZuF1PddQCy22ZFHaPh0fYmmGjVGtGr7Zb1DrYnWoMfPYZDx+WHqvzNHuWw1h9UsSVS4phHyfLfssfEbokq3A3QnjwJc9cj7Ljjrrrv78OyPACNgRYALcBzvE0x26PUNbfHBoGKwuYBq3MarLmLwvN8Zhuec0RSobtTtlspefx1H0sK0PvqSRPUMzhnQnepkTaNEyQWPK9aS4mAhpkzi+fOGqDfv+5psmDGnjdUohqXJDEFXTXChE3b3XWi18yW+bBJ+38np5fUkmdlO6HJz/zLOrP/Dkk+M6/btKfonlP3TJqvJJqXxLHFUxzte232DJrzrEE9s+GRvUR7HumghzL+N68xhqrbbyWyUa4u/sNXmLhJV6mavoFMw1OLH4SlvHSjWJFf17m7VQ+5Fpn2839I0rfURK8pppfxMN764wF5XsBg1faW7JCOAQYAKMw6snrcOVMmqewMfrs48t/PLooefSyVyyfcWf1Wcd/yP133wnCo2ZortjNY/wHuRXiDYBlfG2+x964fdWnHfSba4EVx2rLt6NOY8pJJ4YRLqRSbAoRFTV3ZRJ2bVnKKTVVibIl6ja4nBdFnHXXDW/Gy3jBFnCx60PYmkNc3iDzox+yDNaeAsuygFcpSvg9uy08E6VLoJYaLEli/JWYEhZJNcO6EUpoyLxveUdZoIbH4mi2pWNRuMmmTBshmU+RcuoMYOzC5Wp3z2TXWXJqU95QqC+4GblWrh1aoRwSTZNz5Wx2SeHAjYfAngJuCEjwAiwC3Q/7YHEEiz1XZnE9c6bceLUaGg4qes4lzKHtLTRyXPEG2ux2Nukk0J87far97+NIi/fx3QDnror+7mI+cdJFcinjLednIweH5pZf1iS4IVWDKZic/FuzEWpkLJIzvVQYoVtbV0Jq5zjKA0oJJg4vpE4EuVlpmmbR6h44FBW3/z6UA51rsPaKNJaksQOSxfjQ/I9tByzf5rvmzguJNzCynC5OMftWr8BCPCUch2ZWG392kNIbXMESYKHZg5dXD9Rf0b+r5OMoyoWWlBCrFy8rpOMu6abqzPsah76d4T1cq/cq292EOAkW9gXlv7mu9+X6omQb5ga/YLXYOHNkHQfKzB5LQikPiWQrneXTSefC0P3XN0XeNj3ajomE2A3+tyCEaAiwBZgKnJd6NeJ/TXH8PrHB+cm4pH8Kg9JADewAso+GZ/bZFPG8jYi8a+1KG7Wt2z9tdyI580f/5A80H/CuryKxRXrxlyUC7Qkm45ISs1gm86+1lKdbAqxw5JKV7bkEPOyzcPHEky5JMC8VnCxbe5DGsVS0UyeFddWRVG8x5YhVZ2XLeEWZv5JWxcBTuXJWN7fl/p9Tn7wWllcpTVX7q3vSFLzfsyYvXCHBrkbZwBu1e+NRfRGycrea5ufxOCfT2oMvW7+2q/8HGLRzbsso3VL37Y9quWbYlEO+cPU8QXuOiRhtCffylpe/Ql6dg7Jt1k+X/eJKFqvmR3JpTtPXH0uzSjvN+AqJZd5hbJJur5YzxomwNAV4HaMAB4BJsB4zErvYSK1qdU2n9WZVN/XOAtYwiwMCMGIMPIwkOpYsPZKAhtHYqfc/F/OzEMS41mzZn7x+Inxx+RvZ1jnOJUQC+LGnJLrxx4bfUEnEyaj2NOWZEttjSWd0LV1kVOdHAqhdBFt3/nZ3KyTOWBdxl0Jw6D4Qtq5DlSQTKIuGS49EsvMcBwfqg83LcHzrYQLVd/XNXJCgO/aKsm3vbSWJLtDtdlvkYmMfpgS4JTIHjny62OnvmquTHBkLm+iauGbFKuTQRmW/AmWcVnzbpAEc9Erh1c+/ZPJ77lq/aZuyFCLbt5tGUKcVQ176fbsk53ZvRuLnkm+JBN64YvwqMpagX3dtBVQmgQ4GnpLLOpjacIwqP46bEct3iiQ91peJu7CELLa2ufO6dWC08N9cUnTlHsxAowAE+CK7QGIRdfkqrxp9LUz543P+6n8+LyMMi0TwabIUvsEIMCk22NbWSNpnbtXWoQyN9VpvG1cGz4zax3WIdBJPAVxY3aRVYiMjBYAt+cQLsKutXeRx3x/isXWRSixBFW7mnFj+8a9ezNlb/LtbDHMZVt7TetgOiRCLBLh3AJbhzQfXVz7zPQ7JMFVQlpFffhQbXhSEnSREvQJSdyX79695dFEtjabdH5QjxhgrYuxwwWYal1N1U6Iprzoe1peStxowzdnBZYWcXj7VC6EBPc64VXZ5DfBQkf4fMe1VTnAE+wyrcAtC3hcjy+WB8uroji6/Kwztt1AfbZhF3M4ghjunWeflctyCyXBPm7fVNy5HyMwXRBgAlyhlcYTWL21lpo0q6ws0fiPdLoo9BgokGuyZu1bRHX2B1ecd3wHNCGWvX5waxBIrV5ITLGLSKtT8rWMQh8NF0FV5VDIKoRcUizLufkFTVIFxS5Eu4KboMPKaiKqdF1wh1D6OPqeI5t2rJKH7ft1v6YZobVtNITWYlHOEGboHKxWVUsNXFu/lLAerU2+Q09Ws9ZlUOzwFBmnWoETPIyEvcexvula0b9D0NVut8tc2PqPq08a5ZFAMqOfh5wMMCHKEaYCoQSx9W2FuR+nsrtFglvj6d+NkHcwdl7oXcodGIFpjgAT4AptAIj1V6PuZEPEq3S1ezHyQibA0kGK+8j6Z4mEkEnj0kvrKrYsEmg8YLbmvCwIec7PJQAhxDwZYPIYOhN0qiRFbn6CGCKPAacbbZP4Nnk5svCqBw9ssY1HSZzl1r+3BDjRz0CC26QVQ2whpZXcmAjhsoqqlte8PKv1VyGUeXKrcy+GWZJxZZFsukOw6VUb3HeIqmXx4jbAuFovKFosc/H7SpPTwcfH1VmHMuU9hYkPxhBs6i5I++mILISEU9y8fXXl/ozAdEKACXCFVtun3q9XfHDAxFcmOKFu0OFukYnJpaZie5N5gKzIbVIrJiFWY5meZu3+/Z/eV+a2o1hZffWBWGmTMYhu2SCCTXGvVudNiWn2xa1b/WHuhHhtfKwUo1MxflLGL1zEHaJZ3h1azdbsihXuJLd68oWRjaffIz+M56eJsuTYFx8/Wls0Nrb5eYgeaRsz8XTH/9pif1XymY4hn6x/WLxm9zKTfi4y3nw2lcRUTquxxXqNwajbbaHfIbJehjwVQcbVyEbE/mamlP/Oelupifk5dDhDyKFtfVzux2rfMhNjwSN+/AAAIABJREFU6XRMXJoXTEz8zZHZMw+7kgay+zP5KeSOjAAIASbAIJi608iHAKcaUuKDy3J9zqPm+FiT4nxtK4NOLpUjp+D+AcsihdhpUNdnlfCFIM2uZFXp3KD6KXt6otaoL79w375mvKbpj0iuswfDWNy1ce+9VitqiDXqloyyLR0YKwX0YOt78EuswaIh9qmkFZotOr8uvkmvbBbalJTqrKnO5FdIt2JsmSNg+68uWnP3pm7t5VDjUEmjg3RNDkdD55y5ZKssTaj/8x9XHxJEjDHW1C221UO2zD4g+U1GCUdKYZ4p0PdSqP0HkYOxZkPkcRtGgBEoIsAEuEK7AuOy7FLbRGrVOOOykl7ZdMu7WlFdp6BuwiArbqKwwT0ZlJwqaFkk18raf8cQ2bzLbwAL6sG5Il69fmxs3KYl1j0bY5nFzN9MpOORjWNje/xWore9R5H1fCnaQq2/RHdGUFkRqN4uC7BxL7TrCENHyrZLiaTE6oephVZnGc67LoMIaPO11SpjND5LTOjq/qpynaRakQcqi4Qk4TQEy+nl6/Kb1QoesuM7rs5Dima91ZNpnKs2fN7QVQztqQJ9RyX6Ud5T0Hnh28HIO14u92AEGIEUASbAFdgL7aRVsbhaRPEHZWKTufJoc93zs351lU9WZzk1Y3xwr6bd+ViLWdgskZRkU5A+Lf6bJL+65rI8LtD+0rX5UunafBPEakyJ6VX1Si2d0gvxgXzmYgy51LktY62zebwgcbQYHVP5UOty0t57DkKAiHyvniHXuN07yNkPaWH0CHMQtCXKsuGpulG7cHf9bie1Rbdopxuya0Dl94Qov6g2uez5+tDfusoiyZdh07JrJcx96gKdQkIjjXrAMWE7vuOaLoxxxFWfrRqFTWCrbzL2aImXdhhPlXAWaMQDmnlW44Pzn3l29QeefNJ6kUyTzr0YAUaACXBF9oA283MuJnfrR97wmmhoWLpWJcQY/9cLSy9eS3sPsCU3FaO4M4OsuKJT1iivCSjBldIfMh4mm7Oqj0ru8iWICC7Ahdha32RSEGstxdIMIdYpTr5zSORgxgu9133ldeMAZ3NTDu1SiInps2FHsAKTMj/rdACR2ZxFFZa8Cr5bEhIsLcI3iCi6Dt7LQPqUeGFfWZT+tphaKCElug7n1MVbQQOMW3BfxsYYQz2v2sS6BMKbX/cwF2b23QR9l5QdOmLT0jcEhPI8cR9GYDoiwBbgHq+60e1Zk5iKWt6oM0V92aQeQ+AYnpjMKkNogTKMCapg/VNSC7IaAzNCp+DoSGOebFKIn47oUQiquoiuhFgUN2WXzGT8xLIsmeuCxCpOsTJPzQGUcKvKz0xoAppZW2G2TpR7aOy+JTgtoURd67SkUE1uTUg9Xml5bcjs85sXvnXPznRMSPIqjH5Joit5kfpzmYDnLZh+2ec7fsSWcIsq19UPbz21k1MsaTRcBTSwnkz+4/qXRYISYNeahPq93HdHUUsoyQztku3CC0rQXXL4d0aAEXAjwATYjVFpLWCW3SJp9U2W1a2kV/7AwYinaRzVyoq14uZlQvqrrs3m9mZLs24eLrKoEkMSARaikGCKYEkuqG5zWSbqaXRLVjFKLwVG9u37/t1r198jIpnNF/iHcbMGiuxZs9BWYFcsXejxdMBBD60Q0F1JsTpZoXGZn9WxU6svxv1YzcScyILW5YXMudkmIdmifnVDDH1YkuCZxn6ynXx2Hpa/r2i36ZHbc1nJo5J5YV2HNVQKTYADjXtEDEXLl75621OpTrgLAn0MMHgfldSwG++RVHXXO02dYles05bLxZLgZrGMwLRGgAlwD5cfQWQLsbybNomheaev+JaM51qFn0J/WIIhrsTOuStWXZAbtVIGKS8b1N9WFglRAglBQtsWSwqxbJ6JNZmPva3AljhaxNzUJQC7a6fzgc6hn92dTfs/rEXFbH3txsGQcmB1vheaDUZr7ZJHSocQ5Dfvvpwko5L5Hb7ZiGv3Womn1IOaEAs251a5I6mDJLfRe2198mQcKj9UO39LaUcTk8Uz0BikCga+CbHkRvnC0t989/tUvBEySTqHWlubnLDvLrfG0Pjg0TJjlOP4aH0yXjR68CCq1Jp7dtyCEWAETAgwAe7R3iC5M2vcomFWZPV0J8brs48t/PLooed6NHXQsFY3YkzZIcXVGJKgSh4Pf/H8c7NPfeyx0RfyisL6y15T+qXt5b98VZdgywQE1n03JXBEYtlUI2/9dFmeIYtos6hiE1Xl3b1d/dOxbe3yMdSQOfVTG19yanPHK9PN2kHK7gpRM7iMdWy7K8tYXklOns0SzFaSq7hWu8Xlfqwri5ToC8niDJqXtOQORY1L6qJ2o2x/kq1PnoyD5Ado5G+ZLSphIsG+FmaqO7HvuPKtnbE+o8h8F2J6fbdB998xsDCL0AQdY4n2xZT7MwKMQAcBJsA92A1+1ttm6Yuv3X71/repqkNLKFXf/Xm0ds6qY+cONaLxOIoSF7zCn+raDLLKKlZdiFXZlqAK0t9Gol3bDWq1VOWoRA5LnlM5eTJIlZObnzGeliI/IbVS/ksjEd3mwjGdz3gcL6qL6JD0lJiv9On7OF/X/JPfR4kWC1sNSqpMiL7QNiFdoaFj2trlrb3NZFNCfF32eVemnyTGQzOHLtaVK9K85Mg1dkFu0y2S/i1J0hMSbPwzkfEQuJlkBEgSZZtRwXU4aYywnGplQxNv5TsHmesUmYXOgUrYy1xzm2zfizys3tD3S4j4YK73i10dbs8IhEOACXA4LNGSoKTVJFhHZm1u1VXPBt0ml9JqW58U/3VohnhIN3c11hZmle1YdSEJqmxliiD9TTWFIRuE7MYsyWFSu9bHcptakqk66NeqsT1fqilpRyH6EPzUNul8spmz+7/GLwYH7CHNdvjrZnyenZRVo0yIrayRfIf8RFp6X5mZx1QMbSyiN7rcj+UlWtNivGjdnsOQ9U6sz3LM5WlyKlcd4cS9edErh1c+/ZPJ77nKInXTCgwlcRBMLG0K7r+4+Fntm44UC+w/Lh4JKlnHjxSuxyjxMo+qAYaYUgk6J7yirg73YwTCIMAEOAyOZCm+1mA5cDE+ePS1MzX1gytXEzgFTUdi43rjA9FQ7b8byb9StxdilUUnxLJkaQ6V4Mo0N5J1dCqO18sNekqGy70Ys9lNZZF8iDpi/Kald8GRI8cOL1hwvbwg+BCi78A0hRFXs/sflkR3AziolaYsXUBljTSDY4gnJAZXF2u8cM3uK5OhbRmkU9mwUks4Mk7FPIg1FDq4Ln72iVt3ysRfb4eK0LQjxdWW4e5tnkM1k19BMQ/tfuwaFxofnMiBumxDyTXgGzktPJlca8S/MwJUBJgAU5EL3E9bDxgxhs66q8YH69ymEeJLaWqzpjbi+MvSgrJWursuNA4+FWsLscpmrbrA7NKYskiIBFfJfHavW3f6yNjYP+rmRrTAtj+GWOtqCBdq2wbRJdkizhG9DyHlk9BC+6yD7WBmO+CNdt/qMhFHjeW1eGizJCJX2PdU3NNYYJ943MSiSi2LlGJitvB2yKqV3Co1h21kvlvW3+6SwGYisMnhaOicM5dslWWhWn+oGFrt5sTXBE7FdMfyTdevKq88KMkMry8sPlgdN3vxCO9PucTm71z4FadKbJ1tXrF1w957v0iVwf26gwAT4O7gDB6FlBxLka4jupf84cpLZeKru6qW+MpuuY1/IV/qz0r3vCVG8BQrLaRMkeqaDGoPSIgldUMluMqW7DG749KswC13Y+gHNG+dBdw4g/dxvmE+IRZUR/KArY58Qz4FYN5Nz2WF6OZBU6eLy2rt0t9z3zi7g+JsdVKAxDPtqovBdVmfU+uuuV3Woqsj0xDrsxMkYAOsG3BCXuXB5WYRRZcBhzA1K1hs/Yk4zcKKxQA/7/4mv1XwQulGsirfi2EmwvgnI1QP9Uxj8nwLNRbLCYMAE+AwOIKlmON+s6WJECWStGNXP9mVEC7LbaMuvlQbEhdbwW0nuMJbdbEJtMCLrGlo+LAZCRqFjKqWXJcVOF/6x/fD68JGl3E5pKu1Oj5/fIqroboOutyHqTFtrj2g5YN1MXLV/v178r9BdHDNg6IPpg/MfbgjMW9Nhfan9jPNRWfVTd2lq570So1f9SeNelLobY0lZlj2zwptWvH+Jb+jXfZCgTz/ZV2+hbwUHqSa9pA16XUb3XmNLyN6vSru8ZkAuzEK0gJarki14HrHB2vKJgWZDEFIO863UXvX/v2f3peKsJLQOL5PZoI+TW7SM8xDdhJcgay6yLJItoRYUBiopXgoBFH98On6617KkA9vQphl4p6XSYu81TXVhkmedFOs3C7MB7Gmr2vOIX+HEM8w45ldAuFxfnC3wjA6F6W4rLFpD0tpo5tdCbF0fW3xvda5KhbosjDByEW7HefIZRkWW38iSrMCJ7j5zyePPl0XzDqW0RZKftOLsG5biUMnsQr9PRz0Mn9l7DmszIT4NkS0fcPesffo1o8vIrCIdrc9E+Au4E1za+5YhKHkWTeV3luCs5bZPKF0ZXFuNKKra7VYki8LBVYSYgGtumtTEo5NoIXZLtAPmom0kazAU4msEj1z/X1KErWTST11yoLD0vVwMQYHpW1GByg+kLEG+7Z1tDay8fR75Mv6/ASLxAJx/Ght0djY5uch2EDbdMvt2XZwxBxiQx9AoTip7VzZltsEWGZdTjM0U/rL8I1MWSSKC3a34nkxOOLJZpHQlWGx9U3I5ZNpORgJJlqiMetXZltXGMTUu7CQCwDzDgmhfwhPFJfHloeeHAbkAZ6pq+oxl3qcnfrss4/nz0d8CVEC+AFFMgEOCKZOlA95bb7gG+Ki26/dvyP5byyR7nXZIyMZzWVYtpHWhmjcFInaf7RZgbFlkdSM0C437OaaWjJC69acRFynyhjl5RGswJkP3q61698VxfXvXrhv36M6XSEf3pBJslSiCrE8Ax7Pgf7Aj2zasSqKo/s7RErcJf/7GWk1/NfduzZfA8AH1GS0y66G+UMjZXxMhlYQCMRGMGusOZMyLKFWsb8v+SZON2g3EtnLETs8ic5OQZcQy9e92rfWruecSNmogy6spzA4ibVkrz9v5fWuZHqeara7+8QHB/oOGqfCIUGhVrklx+ZZpztPsRU4LP4hpTEBDolmTpa3C3PCvRQCnIoHxgf3rOyRy6rbnEc7dlcIe/v4F5MT8QXDM2t/a10qhaS6rbodt+lEZqiyRp4fMi2RI5Fp6a6sq72bxw8a96taqD3nKO8SxEStUV+eEnIIATet+6B/WC64YOdpteHJQ3L+86XZ9+CJiZf89vCs5/4ysQQnFwm7d23ZEur1BT9whhlRJa9Ut+uqEGCoNdZkgYX21yWmsvXtZiIr6q6gWVo1VmDPEkY6iy2JnGeB8CaiGHx8rM7U9Suj3yjiMs4Vj4uRFWIulHdSSE8oyxwG+qI4xNq5ZLjOKsl5ZMPY2D13r11/j7x4aXprTf0x9i5we/Q7E+ASgcdabPOqpBbceTNOnBoNDT8Si+h/3n71/rcl7Vxlk3TZoEucakG0m4Q2SXDbFdlmBa6fiC+rzRArZEmkd1rnACyLVIzr1STQQpY1SvXy+Zjp3GUohBPqdgO1LuddtF0fAtc+y+sH1SOVO13ifFMC3IjFu2pxPO/YsdpfzT658TrREPtCukB3+5Co7I+H5H+f69ovpt8ph03qWK5+VCtuKhfUP5ZvzKixeeFb9+x06dMvv2MIXmZOOSuwr8U2uWqWnhaXn3XGthvScdDxyQXQwyWfMurS527Oun1Ku4yz5wPoVnhH5xsFK9MGvYQO8TxDzwW2sUzf6kH+JkONECm+43G8qC6iQzJfyvz2fjB4+IVYV5ZBR4AJMB07a88A1t+mBfeFJw98Z97pK74lH6ZV7YdJsQprXawrkvzKHY8LTGAlrbv1SfFfh2aI5MBs+YPJ0yW2Sq3QUjiqrJFOGSyhU2XoPiQUwumyjmJk6uJrfeaYzFfVD/uBWT82Nl7SY1s5sSMb7rxe1sNuJh5rWX3/8aLQ8cChD4cpMf3VwlPeKQ8Ft5UFahVigNW5gRJiWZJQQfr3IktzWeuXyKUSYJ2LsY/F1mQ99ZHZwq1/k1CVue422ZDYX11/iBsy1duEioUrPtjnwpyiE5WoYvR0nT0oeveiD8n4MOV9l56PqHj3Yr7TcUwmwCWtuo6YqjG5LoKcWnBNVuS8hTdbXilbUqmMKWrJbcFqCihN1HZdFpMrzju+w2jllbLjKD5bkoFPWOcDKouUdYEOjY/vrW6Imrm2pFCEF3vBhQdKWi3YYhJiTWsXoiQOWDRqq+oinhiOxGdTTOUa75SuVi8ScfSATzwwzeJSXNn8ARSezZn6BPY+C7SqOayskTkWGNZfRn/H8acWrtl9JRW10P3y8aqY+FcfgpmS1rLjZctIshV6DQZF3ijC/dk0Z4hnCJVkU3A2uWkTvsPt4T3CktDfUupldz+TP+qc5QKh8aXsKe4TBgEmwGFwLEiB1vs1uDK3rL+zfvXdeePzfipJ4cu0N55CfC11iU5/v2T7yiuePy5u+srn9h8LPTVQwiiRJZegPlOk1VbGKElcVZ8Yum5oZv1hicdC48cvFkdFo/6GAweu+4HJAq0mwQqNUSrPkyAWXqIYi+2UDsYXMUGWtD4W44oxt8La/avINF0aDMptsu8+y8cDD9Vmv2UyHv+hfIEv9o0HDmEVMVk6QpHrPH4Qa48v5pT+kIRYtthcSH9pVZwU9XjJonV7DlN09O2DdTe2xaZiZfnqnvbHkHRPgp1kbZ8cjobOOXPJ1kdC6T+ockIQ4A429guy8i/oUk30elAvynWuzJhvMYaYehBBLVmv+r6lnI1yc2ICXPVFVvRjAlzSYlkTVSkuynoLb8uCaybRHaW7VebI7c6sAJnLmgxMiiXjgWd+3WQFTt2W49rwmbUo9ouBI8b3YreKz8s0/5Gj3BabPnSYj6Uy58KLnfoBN8lU8RrsskbYnSTEVDbob0iiuVzUxOaOW3Q8IW2Cz8n98Z49u7bswUsWwocAu9yQwx5olfeeiA/Of+bZ1R948slKucODMjNbYnkh/XvlBu1DBE0k0D/OlrDjNXGzqh46wk511W4TbiHuW7Zk2xqCttOqSxnvC5cbclmXdMnC2azRlPOBLqMz9mwA/bYSzwmm/VppYhjgLJMJ65pWD20fT5YJcEmLB8nULF9E90l/tmUZC+8UOa4dHX5FkvhKHm7n2lT0KXWUklq7RRTgxqxTUMnynPzsTorVshzPn3/8f4uj6GHtnJsyZ95sdZV2rWdOL1tz20sRWlrA5yPim3zKlPSCqlM5VmBx18a99zazGScf8l1r1107NxJXTqc4X9eWTX9X44GTf5PJsR6vReLfN3+XWaKPHX356rGx9WhCSCHAruyr6pzKOGC6DrVQTMtoB0loZSOx5v69sfyGI6n6pFA+btCY9TNZovPktoyySLokWxjdp0vbMghw6/UYH61PxotGDx401k6nvAdd62J7TxEJ8MG5Il6tfh+x3maQZFgU3VxYtNYBVqECIitEG+zlgW5M6IVCCH1ZRlgEmACHxbMtDWK91T5MUwmuXFme230JCa/yrsa6pFAt+UTy23zRdVyRU12dVmRpOZ41c9YFx08cv1UbCzxlWZ4798QrXK7QWmylG/WBB6+5zLbklJtA1wvQx41IdQGmvKx1LsTUj5uO9FPwUvGHXiSU9Jj2ndiEBMuna71Mitcivq1nbao2sFhIKY2EJagU8hky5s5lde71okLLGmHKIvUq7jc8OS2S4PLdoPWJqGxz05HlAFh4l0Xq9d6Gjp++UyjPahlEtP2udHiOjAaIQe68l+2ZoCnf4TyBpJwJpH5Wa6zvN921RyAE3CUjxO9UQ0BnL4nCZUTyW3Ih0RDR9g17x94TQk+WUR4CTIBLwlabndkxls6aCyilhKj3ayG0ObflRFUnYXVhV5AJINTSQitLfTxssQI3Sye5Lco55Rxuz9hb1PzUbUTO84OCSRZVWBEdOffRp5SM0JLApVZg15aa3r+P1tQM0MXawPFRSnkkaBZoSHKZbFxdJ/YNOoZrfSE6uGR043eIFdgWy5smxJJt/mHxmt3LoDp/94lbPxkPi1uWvnrbU9A+pna+br8muToLaxljmdyuYYS7jLJIEpEBLFuUX2c9iYQnrAv1rrDv/3LjgyE5CkIQYIoMFwH2JYbA907PXKKJmLWnZTrrqecqvtgH7oIeN2MCXOICQNygi4xFjNdnH1v45dFDz6m/2WTB4oAd5DNHEI1xu1Ok9pRTROP4ifHH5AY6wwphTi4sKZZ4W1wTn9XJVt21ISTYlfCKeINqnLIpaZMPwVZvTLHk1fQi9rJKA5JXQR6rqtwEQ3StSpskGVY0dOI7siLsm0UtWhZFcabMUBxH27EZoSHJYCAuhHkrb76Pr2UHokNV1inRA1LWSPr9f3XRmrs3+eqdic8NQLK8Mx87J5S1ysJIqVNop4EBA+S8ChZbnzjolnKDXxbJ9JxDSGG6gCE9RiwXMRNx1Fj+8QceftTUBusd05HjJvzYb3lz94iO1ZHSPy8jP2+fcwri6Ww9CUJM1Br15Rfu22fEHyvT1p6KlyrTdL7TnadcnoEh58ayaAgwAabhBuoFdmPWSJMvh0KGZ4M1GGQBNlpzNZbfRB0zuexkeQYlt8plhU5ku/vFv5AH/O0y2c8X8tDkXauNsgCxvr43gcYPq6Houc94qusT9oZWF3fTzQ9dYQ27/OEDPax91GgqIdb9qcrJh/bHh49uPfVVcw8nWaFlbPAINiGW68BpO7zaDomqCySEaFueqUomvbJtG1BZI0tCLMiW1BNHP5JVhjVWN5e8m3GgcbVuxjTZ+phlJIkuTj3ABQVkb/SiDeQZh4RQjAZ0RXbh4LpYw+rikqfqg72IVkkj9Rtui8PF6uPCFvB7VyzBVKzUb6zOS811puMqFoAd0MMmTIBLBt+HBCeqqdZdV21h01RsVteCRTUWL5MuxjdZ3Z8Vcglyk9aQUaf1No7/L+kG/SathRlAbl3LWvKL3vhSx5LX9gtYIY3Ym0xjMqy1666XsaRXuLAK+Tt/EPzR3LDhL/5dI6p/Q7pAvzhxeZ49N74qyQotD15SeBRP1sU7/3rPFlSmdIilIx/PB+yTsbJA+hQvveyxdP6IlicBUtbIVhbJppmNiJkSPrlm6m/hdI2g/p4lmP5W4FKSbBUIta+eg1wWCXCRdtdVDx5oJj2E/LnkQWRA27jilaEeLBCCn+rkIlA63fOWReSZImh5RCi2tnbdspQicUpV1uIFJdTs5RZih5QngwlwedhmJJPcoUG6tUom2ZpaCbBMViUTrGyQLsdfatXXbVl4580f/5A8VH9CLxdnBTYl2QKRZ+0XQOx7/pezfvexx0ZlCRj8X8nkt6mQ7cXnMX77ZYx9meuIJ5ZIA5A+Kmf+cUnCPpNv262PHEDHgWkysuGurakLdMJ95fPa+iNkhIZYbqjAqXG7owjLDsZlkqpb2f3KKGsEsWZSSBY223MyhtxyN8uNZ00saMc4a60uI9EUdl6qviYcIWug/XQNcE1gV+xu/nlOya2LMLrkhn+G9e7LkHckNkcBJQTLJ6zJZP2l6GH6xlNkdeNiHHPeMWFMmlvFMl+Hf176VyIT4ABrZ7DyFlyTKYmxrOohMkBjyGZiFY7j2oO2erup5RgU09skhLoMzICkWCYAiLV8scTRZ3uU8bFJiSTmZd7iRPpEU4HxOBpNjJ8az5j5PXkoXjyFXVdcnHzWqR/7JrHAteHJQ/K5mi8vrtpT8MkIDbVwUPBSD7mQA63LGqPqYLISYWRQ5gTtE6qsEcE6i8o6jCSfbdm+FlE1MZQPWW2vh8bFmIBdZ3kddYOh+2CQE2DBLrbMSfEgbsNdtgYX4oNB7626GLlq/35UPXaSFViJBVb3n+Nc4PwWUy/n8xf+6POJYT7gZwvYEIK16dxGxUaq5sQdqD43C4wAE2BPQAGktkCEAZmdgVq5rb+pIHfcbWfIxGJ7Yrz+OzNm1/6iZRUu/qVW3bg2fKaNKGd6akgrlEDnNXAlt9LpDHn5AYGHNjO++KAuNHrsW7X0MOQVkrkQOilTu/QjeDyOz25EtW90M8GFr+79119mhN5w+t9Jq+95Td2l1ffExEt+e3jWc38pX+rnJwdKbEZoiIWDilP+gGshrc56nYkOkMNoqqvLwkSdE7SfriwSpqwRnRTqXYJ1emPHKMbv3vIO+W93yJCKGVBcmu1Ck9XWw3BEDEXL85mwPWJ3tRcJ0AsDqjs6CsceN3aFNqjP/6jFC8RlQS3zHaX/1sZNItx44OHvD69aeY9sc77aLnm3RDX5Dm6FoKDcu9vvJ4nH3WvX3yNlZGS7ltQWy6s760CtrFjyKvUsnHOwltJuJcSy6WUyEvieG9kN2rWTe/c7E2AP7DdtEkPzTl/xLfnRX+UUo7HW+rhF60omuXRwxt02zw6pe7GYXHHe8R26erwp+a3XZ7yAqsdrSLiFIeftj4amzrBt/pSXetSonyuJ3N/K9Z3vwtb0u831l/piTT8WUq9f1kV0CKqf6YNJ1SM/56oVuaeuWb/0KyMjdJlWYCE6FiDdQRZCVKkHYIjsMtedWtaITtpwibDwFtKifKSuVus0UlZh6XSk08NSbdTVriduDcrcf2XKhj2TnWffRZZbutqzKGMuwMqce0p6E1I/a8WKU7cfOHA4P15iOZTk9sGNY2NGyzDlQhxCGtNLcgoJg+qk++4TzluJl+CIDaNQ66iZl9ZQQZmDQUe2AIdavMBymAB7AEqx5OazO6NIdJv96Usl2aYCJZlqvO655/7h2YV6vFMJqKiWW5nd+dIkyVZeVxA5VzshXaAxJE8lrb4vQddHCmPFzWHWfKkejYVMgARLZFVSXHKqFr/kPd4l1K6hM0InBzmS9TTAAAAgAElEQVSdpYOqn9ovHwPYIdvukiG+evVrPDGBmDaiOLr8rDO23YBZM1JMa856CyOYMFIIk2WeYdjYXbPOuvWhxF9j1qpqbV2XZqpVF0aWOzN0XVy5xi4bK5fFWj13OM8ChKSUEGKbWD33rF176sjevQVyDsHHdkYxjU8513SLACdzTt2ZdWNirdcQDKfa8BkJAVY3mjIB9kDZy4LbEBfdfu3+HenwAFfqZlOK5TfppyWzprkrltp27HDGequL3Y1/0ZiMVkXD8TdMbtOt4ToJtPLDg+KUCRmgsS+0/I0mhjzrIHV9pKixJQlRHxKNq1BWYMMtqz/R787trcfjOpBdTRmhm08awQ066VemdYXiJhjqkOs6rFZ1g4DJqcaduEkkGxNPDke1N525ZOsjpjnSLK4aK/ATt+6U1q63F8eBu2OnfcHzNi9cwXKLdfWeEg23Vg9wiSMdzJB3hUpiKc9y1eKDVRxs7xTTucN0HqB+g7vleaWtdas5T5Dn0SULsO09TyHumf2gJLzSyXKdBav6DRpUvZgAe6ysDwGeGhaZKAse86ubFohgph2nLKxnn/3hhUePnvRzNeOyzlqbxuRCLLnm+F1LUiyD+zRk+aCuPKks3UuKSlI7Ms0EEUvQ8y9cGUj3MrAV2JAMK5GJxQkyN8j6cBt/BNSM0C3yG23fvWvzNcuWfXFGUh9YXpa8H1MbGOamSNPbZdVJpUIO11gNoGNj5ZbZHmANdRI9VxwqjQDLWecIn5ZgEkkhkawqSxGsLJKVACfrU2+Mf23pGe9eXuY+qKJsV2Iq9cLL93l2XZ5hrcsh8LQRYNfFuS48ikjAumZZVMlt6MSa3bQA59fetVauvaJdS4NFv1sXFi6d+Xf5+WIQ6AhIAny5tHZ+li6h1ZNq1cWOC3WDntKqWQ5JEt8X1HGMlmSEa7SpLFIyTtG12mwxhs6f8nLLv4yp5FDR0fqRospP3KqiuPH2WERfgsQCu9ywMFi5ZEHXh9v5IZBmhJZS5qslkEY23CnrPItWnWdCaSSKtcY1EwgBLfMgO0hWYJybr90CSyXAOh2U5FCoLNS6vQNNNGXed0UrNeBCISPOdXng2vOD/LuN1JrKHvnjYQ+ZKPPyLq+76X2CudRWzxqYfqou3S4z+JW3nn/uUDT56wv37XtU1cPnHNOLpJlUa7XtXOfCgK3A/m+AUBKYAHsgqcYAJyRWkuGPSXG7qSLz8cFUOZB+IGtwwd0YZqGFWIE7ybaKtXzbRL1Re5eMF94HmY+tDYbUpXK0VuB167bKNb6Nqo/r5o+iZ5PbNEmwOCSvs0AWCJcekI9CL29rqfgPcr/f27DjnImjtR+MjW1+vmgNFnfF9eGrxNDk70krMCo2NBQJdllv0rVxWZR817BfY4Gz1lA9mQXEC5uTORldl92Il00QqeS8rbku0/SPbn1I/r7SPTvZgmjBBskekEZ60olNfAUHA/Ich3p32bQyvdcI3/L2BTmhb/MM0AsCmcfGw1Oua1bsVGcXUbWuuwZv6OVFVdYK/rQNbksmwB5rq7hAZ1yZofG8pqHjXHywh4rGrhBrcN5S6+zTTkwFrO+LTGRFxYHoVlTISgghhtiXZuED4kmyIRhhbiDTjzETXgiyvW+TIb8BSiMlM/KxqEAtrt04rKarA7FC934lixok1lDJxlYuW7JtjforyqJpIHMA8myBBB/fi8HXT7dmLPzkcDR0ThoDjXGtnm4JrTDromubXmBByx75jueKD5YPTGlJ/RLdTe8SIhFsk0BK/25bgfNrRyHu7XeyJTTLd4/Y+lPOhjoDAma9mACXuaI42UyAcXgJU+ZnnfXWy0VaUzYJqaqzOcRSq8brOhNpKXG6zrbNr0dacqloBXYqj2jg8WIu3Ep6yGpqDPlIYV6mCBgyTZnQUpGrdr80K3QjlvUpRfTSKIpvk4dEqXSUWAl21uLaLXff/c5vUmaBsc5Cia9vXCBlHq4SKzSZvemFt47qMxpjSKFhpt7uzqlcHdH3T4jVmTcGs7Kt273ZNWFGbZNdWQv3qv372yV+khCGZ2cPr/rYgweb7xmfCzSopi4PkzLCKkzkm3pRrhIronWyFCtqu5SShaRS59wmwD1KgIXRW3d2I54HS1kn6LPC7ToIMAFG7AZA2aNCUqtEvE+yrDLjgyGljFQrMKR9WuYI1DYBB5DV2fExcL5MiB+TKcLa2L5x795rOi9qWtF6pb/TVQnqSoPYuoWmECLuI5/79g4BtTRSwn1lHHDrjxAHbJqFzmLrssaoskZLtszY0XeXXerd6sFG9oqNNVqBTRmcYTr5ugpnLdlZqzLKyg1U19WMrb9mhPIXV6ZnvwziaVs3l3dHWDKuf49QSFGoxJuhL7Z1BDFvAfU9r2A80lzPLOV3wHoVzpghz5QUnblPGASYAANx3DT62pnzxuf9VFpVXubqoiOtmP55+WXGBmMttcDY4bVxFJ8tD96fMGFlzgTd6eF7O5dKwsjRYF8grD4vvyYPEeLgXBGvXj82Nm7Cx3cM9x6tRsyQS0/+HY9AUhqpHk3eXxPRy9Pekggn5WleJOLogSQ7NF5quB4YS3K4UTuSXIfkMsYMKdPXGmoidv4kE1bjV4eFwSqbsSp7kX7KAnDsrxa1Ucvllc7zo5vhDc3vaxxPxFFj+ccfeDiToEmdjO87yObhQnKr1VhASXKUMjyULZ/v0xVvtMA6Y+dtI/D5CwVvsj811+R8F8e1f3fhvnv3JvpO4fxf5oh4kTwXPo+dA7enIcAEGIgbzZ25WLaIEB+stSoD1QY0w8XrOuOAnSPCsjoDbuUKI9mSO/m8yDEp7p3Tn2oAuamlYAAdv3VQyFq3MX25bVURGK2NbDz9HvliP3/qMHh04vjQK2fOadyZ/FtaG3jWrKGXUpJi+cy6N+7OWY0hh2OfOYbuq8S//mjpkm2vTeT7E9XmJdx9+VjiRLYvucZage3jFWOLMe7LPmvBrs9m9FxWVB05HO2Bx4crDIOqk8vTBUtcTRfilDNLSM+usi/hm98ngDHA5zmG9s3PVRvn65GfJY37Hdm37/t3r11/j7yMPj+Ze9SoXylqQ19P9Qy5ftC5T+d2TICBq+/lxqxJagUn1H61fyHTg5HaDnGFxA63x5UuztIa/JKmNRiY9MqH+JmIpZ/MorU0wMfB6bqdYIj9mELWW2kD0gEpk5v3GIGkLFI0dOI78nl7s6hFy5I44FSlekN8rFYT75cv/sUpGU4yR5etcretQKb5qIfi0VXLTh2KozlXPfidH5Y9f4r8bPKnLBn0t4bqE1f5kmuo2zAisVXGCuyrH2QdmPyaUYKQRpuHRbddopskK47vuurBA1tMs8Lo5CLVlG+27sxCPV+EvNSmEHDI86W2gRgCsDKp7ZP5ynih38p75/mcHVv7T9y1ce+9WyByOEEWdfVo/ZgAA3DbtEkMzTt9xbdkndVVgOb6JpqkVk65XUiElSoLdG2+VJYlugkc35sIB5LeVA8fd+Xmy8ZQDsDbdUVzU+lLTqEfqzI/RFX6AJGfLe5YQCBTG7j1FT5Yb0QPDQ2JP2g2lv9bUqD3RFHtpdSkWFDYfd0NoePoLDOusV2HY+jYodvpk1J1XIwDJK1KVNYmrvK1AtsIJJ7AFom6P/m3rBa7PVu3susiS/c8ffK8FZ+anIyvHT14sH3R5rIih36emq+8XLKu/BijDiu1q38qD0J0lLG1l9DUb77pez51Vvk81MUWOQfSclXd2hngLJoJdYOeQatiFSctap91YgIMXDAfC7A6hC6e1xQf3I1ySKluEFKrJsTCxg4DYU5jIa6Atte1M7oUebiwND+guTgd3xekFAmywEJfnEjMQGMjZXLziiCwYcMdb4mj2lelOnPkRcv/IYnul9uqSfLbqDfeOT6+4CdjY+uNceghpuI6MIcYw3a4hRy0oQfbULpC5BhJnkLQEFZU85AawocnqXnxeuuyB3EtEHVfkl7QOFcqCbJG062Ny1KqCy9Qwx505Lhb74d0rVzuyyHWFHMu0J1VqOTTdPlfdO9tWSRNcy3pvJEZrsokz3f+pnXAXGqwYSLEk+iWwQTYgVEz83ND/FVDiItrkfiLVvP4ukYU/c9aLJoB7LS/omuzmmW6zOzPJn0hrs1q8ipre2CJo+RjcXjBgus3jo19CPPhcGGue4EEkF9CWSRYHC7VJapw0DNYyF148u/9iEAxHvj40dqixOVZtRAnJZP27NrSLmMSaqbdifk1Z3QeBcYdQtwaQ2FikpOQzno8ftPSJe/elLQxxbrmXYz9Y2L1ias8yGo6Rb11+Ue3PiQbrMThqSfUwUgwW31By+Eiq/nnyPz8ZZ9Z6HMKUhLYqOxnHuMdpp5VfM4oJouqiXi5SBZmDkDY02aVvXz3wb/JDDR5VYgXGpXFCLnWlW7OBNiyPFrLbM4tGVAaybYBTGWTLpeuw8/efu3+Hd3cPRArcFMfxa05bwlWrcQ23dVbtvTGTMZfzJNWq/sDzVnvWuRrBc694HxvC+VcwS864ou0DSfU5ToQ/iymAgikRFeS3HelJHdkw11b1bhgaQE9JGrizt27tvxJSJVdB2afsVwHWJe1Kj92r6zAWVfmFhkdasw8NhmPH5YVB+boMFJdjP2ttfqEWEFcrDXEkmq1NiftuuUd8rc7ZHjSDOx+4lhfOGKQ5ylvXbV5X7isxXDNfFuWUxLNl0hRZqUjtK4zgyvmtIR5gM87FAxC9HFhpn0na2ok+2LH57UQq2mXwQTYgo85UZUmu/P2FZfLA8tnSUvWxVhfl35luTar4+puFpPbS5lB9JsSw3bCHpeurt91N6LeLyWNBdXXOot50VFuZasea+NaR/49DAL5uGB5CJWCo1gmqIt8EmLpYvxGgdZX7MwgLoyuuF/9ASY+Wp+MF6lxiljdsO21FkxJGkVD/J2d1GUtor6WUFPiKipZ7eCgty4T9dValNOxoBZraJIu7FoOentIKEGCQUpsX3Gs/viR2TMPy3fLYhM2pksn6FihMC8rMzyFSFHnpHMpxlzO21ySMXKMa12RbM8QfJHzLRB6ZP+CSq5LCcgcuA0MASbABpyc5YooSa0ca6KLD4YtY8hW4LJIzYRYmJFtRDF56OXn8w55Fn83RqatrelF4vthCl0WCRsPg4glqfxta6i1Zjl2BEY27VglqW7qXTHRqIudtSFxUbMXMSGWLb4PYjHCrpnLSut/cC7HGpSfp51YxkdkvPaVjUbjJodVs00Ig1hrTQmxSC7LCgXWlFuiWa1xNYabGEfR7cOidt6ZS7Y+gt1r3D6LAOVSyf5tjg/Of+bZ1R948kljDoLQY7rWFHK55pKR/51yYY0dI+Q5x3RZTjAc9PXZw2XUMMb5BvYwxO4Fbo9DgAmwiQBvX3GrJGOXuODUxeo6ybNVaPllj1xzwpZFcskjvDxdIsG/+96MmgYKmRALe+MHuWF0xfeAAeyThp+948LfjyPxP2SmshOy7NYrP/yfdx/ptep/KbPH/3jh678lrawye3z8eG342Tdc/rmfHOuFXqn1Vx7ydkpi9d62DsSEWPn43rwVJSQBdmVqDhVrXJYlKMUaQfz2Sl3e7HTrVVyMoRZQ897rblkkrL5sue3FW6M15mgJ3hyuy6x0tmWM7ULS9b5x9S+QYFleRz7LXok9bWOW4+kWj8i8LJm8EIiL96a6/e55ZoydDhfnW1hWjDcgdh9y+yICTIA1u4IW12tPagXafBVyhXaWRQImucK+NFOcUuK64MiRxlOnLDgs44ONrlQubEPW2cvrt35srH2D7XPbi33xmW4osXJc2FX999EvvWn2yUMv+ZkkmS9SSN2tV1y0O5gnARWD6y8961bpAniJ3H8/lJdpL8gjwZzekeDR2gUbTv97mcjv9a3DSXw0TYiFnZ+JcKpxuSEIsCvOt4zDcejDb4qtf7Iq3SqFLosU1GVZVbjgvoy1WpdBgH9n0x2/UX/hlGfLzoSOfb6q1r6M56w1R7jHRahLLgy2UJIOkelzNnDI70quk0QH7FkOe7EPwbGbbfKGG50xpQTjTl9bzru5PiHGYgKcQ9FZm9eOuimpFcya3BAXdTvxlWk65oRY8S+ef272qY89NioP9OY/TzfjzEvAU1ZSGzhTjy3VGvtCz882TzYhllkTYpTbUhUXrBt1iJdHL2WMfvNNwyf/00u+I4nvmRo96tKFdP1H3rXnvl7peO0HX/eaWn3oERGJmVEj3ibdMf9MRI1hEdcmJSme2wuLcDEhljlLtAk312E4PTS62tnWBWKJLTXBlqNeKGZPEeNdwUOoiZz8Y3blsJrEVViyWlTevyxSaAK8bNkXZ5z6qrky0ZhYHMfR9t27Nl8DBn2aNfR5ll1QQZ51VUaZz706juvyzTUv3e++5xidzG5Vu6Cebfr9Qt5WP9n7/CjLag7F8aG6iA5JD4H5/Y4V5ZnodR8mwIYVMCfAAiwZIT64F2WPXDMplDlSsj/b+ga47Szcgnm/bDRuKwFu74KVRaIQ4GQNdq1Zv2VOLf4raYl+3rWeg/L79TtGPiktqh8zXiYI8f/NnT30uvf/p69YL2nKwiPj+hzHX4tF9LOmJTgWP5b/91T5oZNZmKOt8mbmuStuPPS2svSwyS1kgo7FTknWXyTi6AEbGXDF2aoHR9ph1W4Vco0fAkvM4TchBzNWrvwPH9u//xv5scsmv8l4ocsimYgm1mVZQ4KbGa6XvnrbU+lvCJfwZKaF/j5r3d7/Sfy7EN+Rz+O75eXN8t27tzzqI3dQ+5Ydj4uNvy1THywpx6w5lUhqya/mTJO08yXaIT3mBvFi3hvf3LrdvW7d6tlCHFC9CTF7itvSEWACbMHO0xqcWB6/dvvV+zMHXEN8sNZyTF/WUD1bCbGktF8cePCay6BSAxBLiV02BiWAzJJchYpF5SlknUqAoWsySO2uu/PCpVFDPCjJpPxuKH8Vif9Nrb+y1NCQNKldLDWU9cPj8UZD/LdaLfqU3Nz/tySbv59agaP45a+Io2d/1q34YDUbtNx3j0ocT5M6zm8RKnGXLIe0xbRfYAfPFonFuC26DsAhXKpxz4DbPTPFwnRgxhE8nHa51m0X4xBjqlZldRxvN25dWSR4ki1rFmgMesr+nyNL+q2Ka/GexBI8GYuPnDgafTGpk42RNx3aYp5lHzwwIQhlvRMwOlDn6kqy5JJrshb6EmyjtxwxudOgEWAf486gYeHao/3wOxPgqVVKiKkYGn5YbtK3funqAwfVxdPWA0asbqxxbVYtzNXI/oyYEKCp9y2Zxm3ZW6amVluAD8ZErVFffuG+fW3LAeXjxgQYsKmUJp/ZMbJLkssL03+S6/gHH/7Pd/9p8r9TC7H8t55YgrPJr1qsUv5//xTFtc0yUdfdkhifPDQkFv7Bnx56bnTTa2ee9IqZP5Uk9GWy3XXSIvxRHBL41qordC2OXyxrAL9YYvk5KWmiMRldEA3HXzr+6+gMHRGAEGCVzALbT8RRY/nHH3i4YH0bLSEBjw0xiPVHZ4U2HZr9LaeQ9c1aR30tzyWWRWrITOSXn3XGthuSWaFcqzXkGYKMrs3IhjtlUiJxRbP0nhDPJP9dr8d/XhuK/gO7RJtRpXl00FYJE38bkpy7LuJoszH3opxpbK6ylLOH8g0tnGWS33yMD4NE+jywNcb12owl7BId+mkrymMCLDEpWHoNyahoybHaoGutvJdsX/Fn9VnH/+jLo4eeK3+5uzeCL7FMNM1bgX1lhiwXoCKpe8ljrcD8ssPtzTT5lcT+UZnx+Y1Jb51lWCXGuBH8W6dJsGSyl2/Gce2cxCIsD92fke6WH2sIcdFHPv/dHde//6zLo5qQ9cPjx+Vvh2Syt/8kGvVVH77pe5lLOH9tshJSEtB8zqT7s9TpAfl/j0sdm3W4dUmyRhFkNCWE0MOp7sDbzQN3c86O2F/XXHT9USSPssilxOw2FdFaXH3JdVPylM5Qi3LI+F+lHNiEtP6+XdTiL0mN5kjvjE/XaknC49YfxwXrN2M3QhA6axAbL8Z02oV5X7g9PyiPqasP5GwDuST3slBqDASJ3tizjDrXQTrXkC4rcp6MKTZQTAfpAsH1DPTidybAEnUTsTVZZqX1FpTUSregVYz1LWvjedyYtQ4hGitwGTJ9X/ItXbMu2xg9TcS8rHXpV7mfuXPknXNmDf9VPrZXmwm6fYrqfVmkvEVYrvdkQnJlSqznOomyxJsT67DcSS+Tqr8gCenJZSfKapJgEf+WjFH+ljxcHZOWsJPl//tAFDdWNKLaJ3TxwBCLbotAdA6vkEOzankJc5CF73Koy6NLL1PscJDkVLnpuEihv+W5nLJI8FXptDS5ZONlZZO+tV8RjWh3VIt/W/5vJQzgHy8a2Xj6PfKAdH5SJ/vY0Zev5mzRLcRGERdh+DUq9sDG5A+vWnmPlHI+dmzMOFjZ3WgPIdEWPbRWSsw5Ji970M41GAJsuqzAyOgcYfRJXLuxpwZ9jGlPgCHuzToX5jLig6u62RwvQWvaduhNl2nuuoQMZcj0edFP6Z7BAeM2xLd89p3frvGbECvF1TnplXeF1kqK40qVRWpbf6fKJMkDdjFRVpdKJ6UWsYSASuz+h/x/b0/+b5KkS2cFc5FAFX//hFjlvhEhB95P/9bK1Sc//S8HPvDkk+OwmEO9BQlq7YTNWE9O8339x9QnnvIn17BZtlqFS371tk07Th1uiPXy0PMuefFzZRzVvp7s+0ajduvQUPwBNf697SYtxN9HcZzEBM890RBXTB6vfY9jhFsr4/KIwKwypC30oiqRBXtWs6O6PEAgOvayDebMkddTZ6n1JNTG6hu9xMhnbMgZ0XSWg/S16TZIlnSfNQjdd9oTYES2Z32JIxk7HA0NPyL9umRpE9yfjljjJJTbGvNCNd14YWQYZlMg2GXITMb2cR9qHtUUizWGpPPLTb/yOstuPq5XJceWp6HnZZHyun3m0jPXiKi2N7EGd8okxTOlW+akdImeLQ97V8t3ygcTt+k0XjiR8bkPvf60kAmzknjgaOjEd2R88rokGZAk4y+eOD70yhlz4qV7vrq5kNkYYs1V56oeKrF9y3q74eN8O6TWNQdTDGGI5FQpHlCLaBDLsyH21p9cQ1YXRvQhkkxt1AugtC52LklW001allWbIS+Ffin/3yJ2j+6g6XoefNbG1BdDVKH6QS7DyphLSJnUc5GJtFGslZl3v8H9N+Scuy3LdK4zWbt9LxGUd742Prvb8x+08aY1AYZYf/MLbnJhxsYHV90VmvLyMxE5b2KpSfdfhkzqB8TnpcDWXz16VsuutOhKd+GfyYQ6Hxmv/frfzornjhnqAbeFy+ft/jRW2Ge9QvQtJMlq3p7InRCJn8v/30vlf/2jvE1ZlNQLloTqb+S/rUiSZMk5/Kl0S94SOmGWGg/scvfEWFZMFhuoG3UIrIsy7DF+uvmppHYU4P5pmneQ+FmBI4W+Y5pcrUMSev064+ZJ3SsjG3a8X5LaT0lSe02r/FfHTVpNkiW12S/dpFfKZ7NlEY6i86Z72STIs0BdF1c/bLIqm+cK5ELMpU8VfqeeX8qoJTyo5xqDJbeUCiMF7mGI0a7C3utXHaY1AfaL5S2WOEo2AVBmRcsetbYxhfx2bqqysbDNs708NN69dv098oCPjsuZ6l+4/aK+7Dt6Cu2Nms/csS+BQYuRwc5f195Y4sgkXJLhRi26WVsWKdenlwmxVFX+5L8s/c1GLd4okwFtkQ/Hx+Rhere8PBqXRPfXktyeFInGmxrx0OdFVP9vcaO2TZZO+l15SPmhrH2c1DVeVkZs8O9t2HHOxNHaD1zundBDL8Si0k0i7HKfdM1L7e9y/TQdqMMkxMIRwxBE1WRxDmJh1j7XuDmGeO+kMlLrr1zDGdJD4/elq/RfT8XHT8g2mbJJU30mpisRxoRDhFwjVRbkPZO2Nz3jrndDWbqHlks5Z5mIqreBYQCtv+l65a3A+XOct7uz9CQU9cl3idrQAXk518xLYDoHh95D003etCbAyWIjXKANn2px0e3X7k9q5bb/XJZlU3KtKmy+qhJLnYu1L1k1uW1j3Jd91kx38+ojb1D6guJ6O5NtujdLkvgetSySDou8+3SV8NJahaeyR8uLo5mpm3RiFa7Hja01UUtKuciEWfHjteFn39CtGsIJZhC3QtvBFNI/1NpALEWQg3ye1LrIu2n+/vGzeHJY5pj+svMrHS7ml7aHiomyJOJ/J62/b8xYhJUSSq7a2TQ9+qMXxiOk3BnBszerF1iQ90O5eoeVjiWuOq+9EARurohXrx8bk5e6g/enwye9SJCJNN4pL6qblRQIfxlLsm4tOVyOgKqly7QnwAk2vgmtpBVnvD772MJ8KaOktnAhPtjQNuyy0qWFIH+6W0XK7WThaJS7VSxDZjKm7yUABH0mv2aUrFmdNd0S9+Zf13/x1pOHXvIzSYJfZMW/IgmxTDq2SyfFja9Jy3BSn3eVmiQr89+iIcsnRefIf3updAn/V9GIP1x2+aREb8ihV2cFdVlOIc8NtA3ErRGrj0pqQRhoyiqFsQLrSxSZsCl7zGAkOGCtX+g+MbVLwwIacbyvFkVrmkniGtG50ZD426Z1eOq/Zf85x49OnjNr7vAnp3PG6PyzlD4rv1p4yjvld5pKCNDLiI8PFquufOCgdH0fjD8sec0TqrLOVIOBbmcWKTlVrb9Ug4zOE9AkC1IKa9CwLnM+05IAN+N1G+Kv8qRVS1gR6JvierNW5vi6264+8FGE2FKbJmTv8IIF128cG/tQSOKnI3jYl3ORABfTwZchMxmX+jKDLBaTXzdK1+8YkQfK6GO2lnmLLqSPvKw6EUfxK2U88BG3Fr1rkSbJkhbexDX6YqnJXyQJs9IawUkyrPqkeH3iPi3DQk9Id80ZTW0b9XfFtdrFotH4aJlkGGI1TdRJDqTRUONZGQVxf/fQxJXeAqUAACAASURBVMf5QnVTD9guDEzWJV/XYVcJJN1cgpBUC0H1nJO25jB0Tcps14kRjq+Xz9rKhOQmSbCScmXSA+OKzH8rGaOna9mk5JmQlwY3x1Fj+ccfePjRZG1GAXHzIddw0Ky6WGywRoz0PBKG/E6Pkj2ts/Irtm7Ye+8Xk/XxPTunRqN1Y2MnbOGCgxpbjd3jodpPOwKcd0/WkVZsQqviYuhJ7iXbV17x/HFx01c+t/8YdQHvXrdu9WwhDvi6l6gvu/QGSn7g58nSEKEOqvrEAGvXSdfN6Arq/HUuINgXfoFYa5JsJW2w7kSAOVlLRgH6T4smmDhgNa539JtvGj75n17ynX5KiGVa0Gs/+LrXJDWCE5fndptG/XpRq61sWoWn/uRhT/5XlNTwnSMtwdfFUfR16S79G/L//pm0Cr/vI5//biY8I9QGglhAQ40FlQOJB3S5LrvGwibEkjcS23UWJt8syqa4XJv+vmNCShJhkm5R5uBan7J+z5QLa8cGx0cnjotzZs2JHpDjJvHBzYzR8pGcKZ/HJGZ4viupXFn6VlFut98ZgxLbi11LX6MAdrz2t0jo86pQ5fVTvxLOitrpswU47K6YdgTYHPNbJK3AhFbGFQlZ5kh9qflaEPWxBeIumZTnmx7xCwUcdA+r702ZHKRrZZGaJNiTsHc+DsXkYGEf5cGRBixt1JpwzqIL7Fu5skim1ctaguP/XRpTdiVxv/LZ+gt5kfRJ+X8n5WF7OPm3F37+45UnveTf/q/QWaJNurksoN3akRCLT9i4Y3dZJJcLtn9yKnwssKeVdupxE/ctW7JtjWttjW7XFXJzds2h+Pto7YILTntVNDx0Q2IJnjjRuHDGjNolLauw/H4K8UxiFW7E4vFaJP69/L8b5f++WL6jfrF715Yt+PGq18P8HMFjcMM+ixCM4LpBpPVDm24RMhWL6UzOEOfE5vl1wZEjx546ZcFhaXRajNlPHAOMQcvddloRYICLcyE7c1nxwe6labXQEUaqG4TtZjCxAstD9B2SAL8bqpurnSnLse/LWfei9ZfZ2L5x715tLJCP7On8UbDtD527smrNRSXCysX1QvpWOSFWHrckQdY/LTjz9Mlh6Z+hWIXlRVhyATAhifDMhhAXyUzYL5c1hGVccHcSY4122bVRt59cMX/YOF/XO6155yLjQeuT8aLRgwefT/530aoMO3BjrKUGvdCuw75jUtyvIZj2T5vR2oYNS05vRPU/GT868/+cPffEw9mM0fHRRlz78FAtvkn++xfks/neQbACwy+7YHtf/9yUtwtcF1Lljdw7yQhSFkLJaevdBnUdzxuuKGF2vsavEAs9SDKmFwHevuJWSfAucS6gJlEVgDxbxNLifm0vMMxNUACrqxMyU4MyEmLpiDX0JWTR01poHOtWhFkfMrh92NGZ4GqKzGLcoCUMGYsutK9KuPsJytQqLA91z8kD9ouTxFj1ocYVKTlOyHBZrs95nMogmJC1cLk3lk3OdWWR5GXXX1/14AGwpc8/ORXeCuxveW6WtQNZgSHr2N9tshmjW+EI4gdRXLsorsV75HP54uP/P3vvAn5XUd4Lr7X3PxcwCQUkJQgUtdbvwDkgAYLRIKicckltCwWrp3IVWoXESgQ5KaL/79EKlYOgIZEewYgfLRYqIAebYFWwICFgQ9BjrC0VqK1CSBFJSEjy33t976y9Z+9Zs2bmfeey1l5775XnaQ3ZM+/MvHNZ85vfe9nemDdjRnOfxsTURvht6EyiXfcR9jDF591Vvuu6oViLuMquYr2yQPA4AzPs7qm7C2L15PXkSnxVcV1WpU9jA4Bd/Hphwd37pavWvUucLOu0SQ5Rn4mMI+nFzfUA5JsNTDXaLqYaos5Uh6PL61dWZj7YgrdMQqJx02NCzfaajzW6j250yWVn33k9l0YJbsUiQUNgq7fZ1Yme2nNm8/CL330Hy687VH96ILgbGCuKmxeCueX7GRi+9IaNmTOr6IHR2SH/npTh50vpZShGyT84lX3aoABttuMkXnbkb13wOYquRr0MjxgNzxF3QbqkdzBGGPbix8E3/3+BGfRpcMl6a9c0eqhMon0ft2z2iG9btmuMCtBt5VaxPPE+6dz1+rFf6yqnjYMDps/HsVRRO5NkXiuKN4r5fjUTQbrvO0/imFYcCwDsbcYcufsH2/gB27OM0a1nrP07JePgCQYzm81TFmMM1qvywrmCc75XVcC6CJljejYEHzbRPzfn14uyxt2eZgJirT5h5iikRdJNwjVL3gQRsuM/i6PkBlDYdyAK9FoxSnTwyTMInCzBFJpymS7bt5ACxinz4B2cytKv1p95TkdFNr/+xyXf+kO44H0VHgh3T0xNHXjEjSdVOgI7Zc7UZXI5hHcB0FoQNeKj4ji5eZhMokMErKLsWVmPZezhUPvWfZ2UX9P2bkntYf3o39GU6o4s60Yuw++vhDurFvyyeW1H8fI/WLvmT6hzVpfra2AsADAbrj8IjvL+wZOHTZ+9c/bPwax6X9Wi0qVFksvamkL0AaA66l6AF7/chiNsUuO+Kivhuu9BX5uZhD0eOXvLGFo4bJ4H0HY6qQXJr5cCnmW/XkqdkGmR/vHib5820Zr6XtkXfBEMA/s7kBRrIS7MunWBsTVFtq1fq3RfR2y9+wensmeB/duEUSHA+6lz75/5wuzWc/B9FHNz3zR/xTuDxZnAdDuI3zkjzIJkTZ/WOBeiQ39KNIles+Z94DsugOUkWV+ltEnh9pP7HvGN1q49S5Jkl5iiaRDrY5Bt+t7jxL7Xd6W+NnSWgQzkQql9NMFl03s2sMD76FhgnY7F9nSxdga5zoal7bEBwHxC5DRIthOlArUas+gcYFa15XogmQ6fED6/MrsaQKbaHOSUU873iTytTItUgEzbdTLu5RV+uC0wz/0ZmP4cQtRNxq/XxXyaXidrPk3sX6aYdNkf+Uu+SkehzRgH7eeredRcv9ezW47/0JNPQn7mcH+8g1M5+OV6M8+RGngnk/dPPL6l/f0ojo6QNQRz2mrG8alvWvHOb4bTXjUl/f7v33YI8/2VTaLv/tpZd/fMpiuYOzgE+AzhaxsOiPfXB3amVHMlhe1VgLuc1qovbE+HS5rLXZ7fX2XSygRqVe3UTLzbWhl5AMzBqQxcXXyCpdevnn+wKkCWyn9YNUW2jCX1tacIs2VvmQof2wCHcalpkdy22fjUopgrM1NlMN09DmODZb9eUnCrAaVFenzJtz8FeXevgJvBMzA+yPOdvGFcLvri6g4BgikmimX6HbPxhbjQm04B3+BULtGZfdtM9SIB794+0A02SZ6a0W4eftiqtw+d3739Ka42iU6SiV91g2IJuYOTaSxgVocdHtyfUCbImNWGzQhDnCll7GGbMVWhrOvdq/b5Vc+eiz75ff7gLVs28Vg7Ov1i9+9xDkTmup/GAQBLkZ+z/ry+uX5zik+SC5Mo/n/bM3cc9uXJjS9SJoZqsqxa4Ommmzv3x3tE0fxT16zpfTxdzaqzID+bu9ZXpg68Yxsb02ExaZH0/tVYf8b1d1r6oQ7bSgHK3Qt2JiAWpQ1AKzddes5dPTNLSh3ZfNpmDp+4+Nvzp+LoewAHpgHDDSZPya3c7HOcGC+us0lHn2CKz2CoC7rN/Ia8zJva9Q9ORffL5f1wZZ51gJvvBQj6NDPzLRl5/1/9zHK2lwXEuvtr/3rPaWe8/h45dzD7hg06V3AoxpXygGWz/3hZ/0cvd5Nsl/4OUx0Ke1mzjPiMUu/y0tmYxvK5/R2/85pZM1pb4B6fsS6ikmS1STo+P3KJcQDAy+AyCrkxM38y5skB/IN7wqnMr9gb7OVIdfDIYHSYfWyLANZFyLTfXuNVw9bnllJeBqYkFrjktEgbln77azDTp3f8nGPwc87//agVJ/YiVI/LqqCCVQrwDXU5t9F92eaS/sGp7NMiObWJ+P7y/cB1zSw+jlrxzjSqe99SYpyY4P6qE82iIXDdH4IlzP9h1gVVYH/9AWZqKWHlY8vNrW1As4uJto18mzOiLltrQNYA5TFBqqN0D3S5w9bsvN16HHkAbDR1llIU+eX67SjeBQCzepqXI7LfrI5dddiMmRVUVqRlbxZYEWm6CJl222u8SlN9bkWGlsLOyoxuUWmRXAJiiRFuwaQb0g9B/s8oavb/nkyb2Wj+zs52++rUJxJMQPfalRz54vTGd5pxtHwcfCF14JV6WXa58PrsvEFelv1ZYPuAWNQ2ZXNnnY65Pzz8/gR/+FExwyIw9pmvIupi55K7xUjOLBqOhHj5XV9739VFjIMqM6CZ8a1YLmxsP1PcDWwfxMqy4qDquy432hqg3rt1ZsvU+got1umSLJbWyALgFPi2o6/HjfZvtJP4R/pIzflcv37+wfmUSZT5EF97dGAWM4VQMcUYu0zoW2k+th6bvvv4kDXZTh8WTj7lGkjBcSlhnFngn7SXn7F27UAvJbZ9rkJ5EkMr+OnalmdjdDGfptRxudRuWPqta+ECexF06zY4TOd3A//cBP+9D/wfi3jd/3vXPxhYn33AVHruOJpH26zREIyUTXtUQG4j06Wsd3Aqy7RIrI/mNmmg+vGl3/qj6a3m10X/Xk0k6M55XUGzaAz4quaTAXkxbzllzntBsCpg+sz6S9lrbH/A+XYL3KWUUbwx4IoBX1lvmDxWnmJlMsgHLcpaqMuMpgZM93Ud8PUnbfJ34NHUbphRjSQAliM9wwfq/8JA/6tCZcZIzQ7+waTIz7qpY4u/HUWLZOBlA2KVjG0BUZFdfB3EcRdhsg3yc2AdezTIfXQ1OYvDbLfhlyKbLatAI+USKQa4si3PtEgxn+aM7sutX740q7HP38AZ8NcQqOqruVmQAme5zFKGCU6SS+JGfEN6wU9ap0zFzXtT/+CocRnc+j8dNZKZcIlk1iI901CXNke1Tig2yk4/1fEP9E1R5BIQS9UmVQ5f+ymoFda0bAqtmY9KREynPJBh68kFCGMyy/idwqbKYFRdR72HKCDVNE6KK4IOwFflUauMeazbGF4N2NzxdaOkBsgdXi2F7/lIAmBNWiLFvTfZtPWV+Og7rlsHUVvVf2zSJrmaP5um1ZbBVDnCu/gSZMBqlM837LthtSbbAwLr9eGhX4Wky6EAIknlBT9d2/Ksp2Rza2FYcBn6CATnORvMk3vpWUJeWln6l42bW0cmjfiLKRMcJx+BHKBns7/3/IMTYIXZqStFiz5i38Z3Nmxprx8Xs2jVaqNcxEN/AimXa9YmtW+hTC1dg1Nx/VDNlUV9ZlhgAousZHeFKM8iMNZe2iqQFolkhUJdeAEe06hNhSpHAai6fcIfq2C9/ZOcHoy6ZyjjoADZSUXwPer+pvShLlNrILQGfO/mBjC8fs8oOV4OqBW6/8Mub+QAsI0fryqnr25CUbmSP7HvwvAxhVCxwD7y2FhU5tVFyCwCWGMy6/Dx+tVKYWd7tYXLH81PN3pqz5nNwy9+9x3bbMuzNm0vroytThrRWXEr+haA08dYNGrffSrXT3OgPt86BkDuqulRY8nOKPkWlGnCBroETPFvSPdSBDBJiBbNQDjwwf+eJI2D4NdPw39vmYij94+DfzDXn615pO+8UcwrWRsUcJBbA5aBgFRj8U9RZB8Qi7XZau+8d/5vXbgA0y/C7t4UJ9FzYM30Ufjff44a0WEmeexxaFBB4oiPb5g6cr+HfFizbtyyAmXv2QJJikm1ZTe7xXFLDQ684Sz9tdZUMm9y/fqBppZyG2dda9Q14GtFielHRYZhdcbt99EDwMvfLKU9Mk6ptcmyyj/YBkhTFliAjZEzBQ7x0iQDxSJkMv0UAaxVMuuw/vrV6MKwptK6IPjlg375wqyf7f19kW1VtcYvitT25IulFUBP+5dNkUTZj65lUjC8pf39rl9wT4wcLXqfrc3ffmF26zmWOgkumt8BoPyOjirHw0S6uMtyfuYoTBKrFaJPtqBB7i01OJVhfW6a/4YLjODTdm3r0hzp5AAAvguA8ClyWiS5/CDWOvXMsdVRf6OXd9a49nHSKmUZHXzCfB/g2ie8Ht4PXEZdotbAYDTge7+l9Lq2aKRoCW6ntGLDUcoxeJU1CC5aGxhjSWm/CB9b1YuSrY+t4uKTM9UoAlhLMutIeYZF5Hsx5P69FD9d0YeYUl6O1GzF4JQIfkX1MrYMwNDpAGzTwD9ihOhmHJ8K//Y28E2+ImonTwNDvU83h/BNR+7b+OA4mEWHNJU0n434xTm0/7EPCHZKUSQrgGDKTPmeyOsZ/psFeEP/sEBvjThal0TxImNhwXQaFRqogPXjmUu7AzpzqF21Xe86ywk7IE3tnakcvpdDtFLLqDUQSgMh7vWUvtQWjRQtdcqMDAD2zeVbhP8ufRryJX1fibQ+to5RkXkPVcDa1k9ZHm1ZYP32E088eMbExB6/t3btT3zmZtTrUsyRMR1wppZ0yRQuibblWT8w4CyCbKzfRf3Oo0WLTBh7KJhoxx+eiqPvpf+eRH8PJ/J/Z6mSZrSbh+9stk7mZtHw78t5LtWi+jhIuS6mxtT+UqLAFgnCfUCwb0AssCPYHDXjBfNfd8EzVH1h5UyRnVV14dnnIWCBD+8+7JjElxYQCzszMB1Y/V5hEGwLgMVxM3/3RjPaB87Xm630EaAw1ZIjQFO1iFoD3hrwJ4qy0Z1ri0bvKRktAMzVQQ2ApVefWxqjMNPRlxKEBYUUC2es/buzxL4FeIUa6rRIoedp1OSZGFUOakmXx64pdBLHB8btLsDTKcszLRITqwTtFQxII0aLnpiaOrA1beIL0P3T4UL3OLxH/hcGhJme99nauJGbRcPvKRvMzakH6TNZ1HqftDLFpPWC7Of71oXXwAODdao0Wi86pXyCYw0iLRI2tseXfPtTqdWC6Y/A6lLKl5UWydfCBdON4vdWu90+9aPn3v1Nh7qFVvEBwIV2jCDc52GJIL4uUmsgqAZcXBtV5BDvFJdX+/q6T9NQMsDc1FlkbVPgm8Sfbs3csf/LP9q4dfbr3/wAmByaza70equEWbTvq1F68YoUuXG9Iy3ngbXL5hbVr9roRYB1960yHjVN4NY2dRH3t6UwyqJs2/LDOjN9MNw3E+XgtgcYuiBiKm7/Vp8pTn487eXWSbtf1bwHmOLjxLyrw6oL1u+Ql3EK4Azh50vVtw9j5RsQi5rOiDoWGz9g7tur84eX2yzjcYdyviC6aEVJ+10QyO4qLMYBlyOeb1Q9l1Eu5J4ro7/ZO0OyvQ5yVbbW6/ZcNWBzn7WJT2OywDQBaNdxjFK9oQPAKlNn+MheD1DvLDCx2rcD+qJ7v3TVunfZpDBSTWro4FYuC8fbvFiR19aXXVaZVxchk+nLA1jXfr4OCw65HPaYDGIE5rT89uTFf5jV3Ps5uCzOMXSpJ5vo11tZVoWqdm4WDSfWwyzwFfOXZD7BwJhv4WCXAwiRQeMggQFoYC4vHlQEXeo4bcpRItKa5eG+gYO69PswVq5pkUKDX6Z7SnqjHvBjubDB0uGIG0/aTKnH90BREdCJZ4tpiWXOHQswXcnzqkjTf5t971LW51HJpb26Tq0BXw0QXBvJ91YqNqgZYv2sDR0AJpo4Zxhcx+BYPa0N0j/Y5tVIN82qVyDCRjTuddWm8papMNl2AdZ1EADzMS2aAMpRlbELnehPi5XtPkZdctnZd15PMZu2DYhVBd9e3w8iqy/4B986f8U7L+QpZjjQFX0uIaruZe04uTL1pwR2OIob581f8Y7vhuhHFWS4glOKn+9kAWbWtjqjMNMqmU4BsQoIgMX7hqRBkofQ8+0l1SswIBYpxoBpUiV/Xsq51nsMAJ//IlKv2a5BsXwV9oRP/133k0+bdd1aA64aMN1nqfdWl3t2DYLVMzZUAJjO6Kr9eAE826RIymksaUfnfOkv1n3FdfG71vNgQXmTylcl6guSFlirzKt9g2wpZFI3fG3uga+wHGiV/GSJF7rLgbUE/z8DoytdFKl+dxyQk8pXOLgMPhPqEqJZNGODGRPWAw0ADMBH+AcQUff3wERqNRze82Ee5rCAWaNiBs20YmOaTGWB/Jll1xnN1qMAdV1L1LRIsIe+edQbLjjJp8cqn11ujcDkWplBdy0b2Fqm1hPb8hmHWJdotaJtTvXgZgWoKxiTgA22yAB05reEZDvkY/94HDX+l+sc1wDYVXN1vUFpQHZtpN5bfV0iqe0MSi+DaHeoADCR/U31qGNtfaNFg+CdzM/4y5MbXyxrwlxYULlvKp8C7w2lMK8uQiYbi9HPQdGPsuZmWNoxAlsBSPqaCIqXRA5iAbDN2XNm8/BXdrQWQ+Ccrxp1RgiIVVV/uhBrQWaDOWCAE20aB8T/eNF3/0vUmHozgOEvlRU4KMTYqDKoZpmUy++gLvfGiz9Ez71y3bq7qfoQy5kDYvlHfCZEeM5FaiYFuAL2k5vqU8rzSOihHnZID2rIhMjWMg6AupJm0JMlW0aoHoFc+kB9/HLZZ3WdWgNFaoDdZyGGwHF7Rsnxp65Zs9P4vYD9eefJp94D7k6Lffqkcl30kTcKdYcGAJ//0aPfGDcnNgDrtKeN4nWsrau8FFwPgAmmsqA63egWvy+7rEyL5B1kq738jLVrrxbHogHWZH8JmzUzamUJpsqufm19VUnshtwmvzySGBNdWqSKMihFrhcOSKIk3gPMn/85akSHSe2VljqmyHHKsk3AleJL63Kh9h5fu31G1GicB3KMFxVK/3V9UaVFCuXnSw9UFV0ipuQigOZ0OJzVpZaHKsHWNtGyRbsEVI9upLNMkiiDaO81F0gA9dHJpzkKYLVxgaBGeffpc1231sAgNeB7P5f7bhNca5DjLqvt4QHAfubL2qjOtv7BgwqMFYQFVjClAXyMB5IWieovUdZGqnI7lMufeMGzZTbES522LZu0SFGUC7bF8uAyX+Iq67nIvm246O//Z9RsXNXx+43ugofAZaPI/nIdqgAs1Xy4TNZXdQnHzK0pQMC0ljIscEA/X0qQqhTICoGteD9JdQXfXkr5UOvb16oFxphjbm3PSK6nqgJg1j/Vngt1plGsNXhbVDBOPQ9CjaGWU2ugLA2EsKSMWlPnRo3mIxBgcy/h/NnVaLcWnH7ffU+UNZYqtzM0AJgp0Ye1TT/cUbJp6yvx0Xdct26HPClE/+CBpkfy3RRdHZx2xpo1GfM7b3ZZEbzK9+VK9VLFwPrTc+deA/3/cJU31SD7RgG7uv6JlzMCa8z2Uy+oC+mS2WV2bWUXrU/MtWKQQfD42FW+k0X4SRataxv5nA2Cs2CPJG4v+PhDj6IfbRv/YZu+qMrqLvWUPtgAArltlhap1d557/zfunCB7xi4OTLbyxBY7XmQdzpRZoadtWWP6eX7ptPEfuWKUc4bo2zHeAbKNQM5vqv+kIc94NjMg2zt0Gd4k6s/9tD6jJWXKJe0h5Lk1iu/98hZNv2py9YaqLoGPO/OGUJKJav2Be6vgKECwLzb2IUVX+DqIFlYkK0qXIR9A1eBbnKMrS+7rDKvLkImPq/jWyKQj9tTzFf34nffsY0EaCVmBDMJ5P7Bz7/8/BSWFqnMCM/YeVKFfc9Xdo85KzBSbpV20Sff8pbXX/nww/9K6VPIi7u5PX2qJTJ7NeDLu/ygwtIPAVPwMxj3IRRdq9IVUQJciawujQXupAZzTYvkytSawKvHI2MlfYBVY7UxRVbqKsnn6J2UfI11lhByOd169HlEoqzxukytgbI14EpGqe7gOlm1GfTwA2CvaM58+Fb+wQMIfqXafAFMlsGELe9j67rxerpUmFcXIbPsA2lY2sPAJ3kcAttBuehlgl6tPmEmAmx7F0DMVBrShWwm99mz4DABYM+hjmx1CmPkO3jM5NLG9BqT5dtXXX2K/y2zLICX8eNAhpEN5mm6xLZIaY4E315SeY/HnmDnYogJIcYwoDxmlhUI0HZfmcz7dftDrkPZR4PaPyGWgSjj3g0X3wbBDN9jkLtp8ZEr5bgPobsx1PLK0OF9T3xg7u5W82mYqz1kZcF52Y6jZNniI1d9zkeRvnd76Md6FlTrlDVrdpuCZvFyWPAtn7EMS92hZIBt/XaNk6EAtu9f/uZVrRmv/Flj58zzwSzs2k59NWs8iIn2NJFgXa58WqTaTIO+slCWowtqKYAW7Jp3J3FyIAOglItYujMEsz7E3LAHgFWyB+UfN0oAGDsbq8Rm01e4uSTlwuzTFhZsZ9Ihiu4gLvAUsKnKPW3SnWyGT2OB+6wupTw/Y8TAW5T5RM9FipCAZTDQ6trfMs5NbI9he4RqGUFV96iwv2WAN6pOh7VcmTr8xuMXwXEffyKvK4jAn8QLFs9f+YyrHgPc60lN1wxwX01DCYB595nfLvx9IfPrnT1t98EuUaK5LO4fPGuP6G2NJFrb/eje+6Wr1r3r/csXXvrSK9FKle8wacUFLuRrXpyOTeG3G8DHOAesbWXWr1PmxSKkFvoy9yXDgK148SIxIpYssAVozpgA8gsf5IJ8DAD32wJvE7K4GgCTVVW5gi7g02YQ2EXb1ewaAww2faSWpZkcR7snpqYOPOLGkzZTyqvSFVHSHInsMam8IvCWadzUxzuq7kKUMwFVbz9l9k2vsH+xLZNs0vcgHo9CzL9KRpngragxDFpu2TrUs8HJN4EFds6/buHemN6z527evOOZ/eY+DemUDrCZg5pcGhEArJp07DJrs1DSshUxfZb7HcC8WBkNzvcVyjUtksqHwXquxqACB7Ci6TEGgEEtfeYVN1NmWswAVVvQrL3MEU0Ay55G7MwYJtZ03BhgjJlyXUtYqiLfdgcBgKmBp0BnvQBXFNZYLM/0TTGz7nxaO+mUSOUtzaAJZ6Lr0nCrZzj7gva1gmesrz+xrHDsUcptggZTq2zwNphRFtuqjQ71DG6vj2STc2j3YTCJXshr+phCU0ktOfuJCw6oM6gMMQDWRGvORGc+88yoOfv14S0cRgAAIABJREFUb34Agnos8t961TF9lsdi8WKkVIOKbQ3gh5AD1pjMekPSVqlsIsdf/CmmcyJgprANDmmReqBZJ7/IwFYmEIsBWBsAjESL751DGBDVuVSgZxfyIIe1i+kCbR9xBTHqR+g7j+ifRPF3mJUNbQfkS7kysLr2MHYplCkn1o6rPrB6FJNjMVCVbXnePoU95u3MeWX6S7+c1XoQmIyjc2DHkvll9YkB/DBVhf1diiTNhVPObpeOVIkNDrlHsYcpF13VdcZHAyEBMNNaHny7mUJjAFjH2mL1cuepIlbP+Mx+fqRDYwKNRWhOhyZdDkl1DLM/qJy/1AVpa16skqsCny6vSqJslXm1Smbti4DPdA9MwgUqiaPnwCf9il4t4bWfwtLySxH1gmjh24sPJN2e4VOAENOXdY8HdRq0KgBgh7Mq++g3edj02Ttn/xzWx76UyZDPNtv2dUCaAoDF2AoYIDeNZdLB91YnD8vNG7Kt9FNVQBToHOjUsKYUVlc0UbYtn45v8v6Jx7e0vw85q4+grMeuTn4Oj9Y9cz7Zv5gqh/LAZ5QFZ227EX8hbkffA4ZnJrVdQzll9GfqOezcvgZ0O8tzqOhrKZG9V+QjSzt0qa4yxhoIDYBlVd67YcnvQkCsJ1x8gTWEljZeDzwYHseCXu1MknmtKN4o5vvVTLFS1hgvB/g8DcEf8uVMw45grIj2UtSOzvnSX6z7SpVV5GuyDGMLnhYpvcxESSbfsPRSVW9EZFEp2N6n4NZ8FxxyyzJVLQJcWZpNM8DaT4t0/wkTs3629/chAAT5Qpu5vAg5g0PsJ5yp1LSiOCMGDYDJ55tiSDySva0MEQDb1uXdUD0QmgAwK999wLmrLyNK4yy4rIlgbGwrOu3KdesyudHF/oT0X+yNG2mTqg+K+bDI6DK5tDr9QFW25XnfKeyxOM64nfxHO4YHHIgJcNSKE51iAniDSsmE2BtMd76FvXzp4ngpj5bUdaC9wxTw6Ejt02TAB6r0TkHcM7JpavY71I/Yi4Ohvk8nbmbbKav2D9WzggS5kJs73k+p8yS5cfH8VR/kvxllSWV5nft/dNGs7buiH0Ibh6jn1ezXatI1LPypZjM69uQjVm74xoaL3gvybwHQ9i9yVGu0D4IcVR9xHUY9s2Z8zvtlVW359tW0dygkkVyG37MJ1qD1nVuh/KEAwFSWR5fWiI8bu+hKB6XzxYz6gQhRDjMvprShMq/wZZdV5tW3n3jiwTMmJvb4vbVrf0Lp1ziWMV3ggDX6VwDAr5f00mMXSBeqLmAmB4kRWARXcz0s+qnLPFPPBJVsGbhh54LIUhZhAu0zFm718nK0e7sLAxz9+7pdPu4iMoOLjAXy+Sbz4LK1J58XHwbYFwBjLGxo38XemBU5Ul32AIWZ7bfZD27F/o0SeEoMcGVbnrdr08dunZ7/sYtOfP1pdVYqpLNVfdj0ouqLP/v200I3A8s9HPbhSJ97W9bFQAAwAEygk55TRwju9lABQgng7d9hH/46AMdp+TnPglOdLJVvqimtj2ZtKX1jKQB4qhVdJqR66smx7YPOx5agw00TjdbbdWmMNMA/E9U5VF9N+1Z3l2cgF+rtA4/HNyvqp8AWWOB9dCywfBe3YZotzpmhLFp5AExlb6nmyiTmqKKBr3QrzNtkOYrUAbFOPuUaAFyXuq7s2rfXTnOulywOMEkAVWA4bMuz0dgyIoWYPX/06Df6RHxn4xAfywYJgEnnEbqMks+8NGPrlS4AWIx6jzajLpAxxbYF8z4AeNKRYcICUPkCa1yP9Mu8ElM5mBena17wp6WaKHMzZNvyvN8U9lgYoxf4JT/qaSYIi1HgxC4rzJB9+4mvr2wJbFy28ijlXfemWrbdfhkQAGaZQ96pBqrdUSmYTAJ4MwDgLFupHbfUri2Y689Jnsk2AuAIykfxLVD/MmFeUwDs3of0IKMz352GvQAwgTVWLlsdYDftHwKTm6vOCSzZGhTaz9zrKdai43ZnrzQAtjDNy1zC+AqRL7ZUsz+MSaZ8AMosY+sIr7xUKdIiBWCXa7MLi4XgwwpwoEkBqLZpkWQGl9LPIlhf3b6WVcz3r9kct296O1AAbPbdTc+1bU8+8n0TSyuCSOzBUMHYLuvnOs8t1rT9uDX1ovnBoR8osOoAGDOjDBmwR33O+vkxUoGo7tgRfXspgapEFphSXja3Zv1A61lGeNaNjfSgpz+PyUwpuR1NRGbKGU34bMDDdHIW2SVlQP7A/lYUduCX6W0gAJgwYWkRS/AWx8lP2u34YGBQ98g30QekZtNcajnSIDJMsBkARy/AeGdLjwJpfaSeuSMSoCc8IjgD4Ilma4cdc5y7jVjlB3a5c3Oge/CWLZt4WiTRqtNGpgyaSStiiAtVGgCrLnMcxM6emayAi9v70zMFzjzRjwy/0PaD4Yggm8oiV3G+fVngjh6zfrvs3yivRhp91ODXcqE4MwPC5YbIUnilReLDUgBh8iXSUjWZ4lQzZHNk6P4ZgJ8XGbB8Ez93FGOwjgLNoyGLZsFcrngeUcG8AwDWj6drCYOZV1uYiOdU5sMAM2FUM0ss6jJVjs+6Tc9Yoh+jrh2SKTLSSTG4FNFE2SstEuuOqt8qsOyjX8rDnE6+6sGun3M9ekmVpxwDsirrF+L5bFJD5ozF+tATNOD0SLbBsLCgdCYFVRoARzSz5d43IEn+qROILT4kP2YqsO2Xc2Uz+9+kvg81+zcHILtpz+nJsWa/Y8opYOOf7c4Awx6+WjDfpnRMMU1ZxhoT4nLn5gFlb3/H77xm1ozWllPXrNmZfm/ASurOk0+9B8zzF2PtCr+Pzd29sgBYZxoosrNpmd9887dhki9ffdUj602XSdXkDxvTiy1gF/MJUabKb9dlA42bGQU2Lza/k9mFrlDVJYtyERTN4iiXqEGY0en0FgIAixHjhwQAa5laVwYYNb8mA+DMY4LpgSA3pb4AmMIwmUyeKfVt9q+prC/4NZkTc1CLsq3sUiSYQlMCVfmUD6U7ihzKOaaUQ2RqlYBWExxQd166urn0gWxy06Xn3HUh/2/KWS+Al0suO/vO6ym6LKoMZb9hvvlY3wYEgFNmkwAwZQb1NgRgbYL99ysx32x/LfSDTCEmxb02TWwpN9mFbyOYLqcBqxR+xymsSgN+sb+5AGCTPy7vw57To5sRkEwaU1dXzkGwEBPvVA/4nJsDianWs8NdXh0t+pRTztf4Dhu30bhkaKkuANaYBupYWlvTu/7sVzfPL3bQy7/7Bq5Kj7akvfyMtWuvFmVT2WVdrjLbcYxyefnCorooUS9JuksWlUnmFzrqJUp1ARzEXI0SAEbcPHqMMjXPsQ0DPAoAeJLgB6wCwJR6oda2DZv16eMWHj/rF88/8qEnn0xf8MU/JnBrm7YI5PZYXQqrLMq3LR9Kj5gc6rmZk6Py0119wsxZzb1ZUKM5mfIasCwxu0pLGNvHTbmfqvPeBvQX6ZaCzY3u977Lgb2ps07mQABw17RZiHasAY85v10KAP6BCiRzsAgg7HNmAEwErF3T4jhq/Tti9iuCz4eV4Fy/IDbBJfNT8LMGYPfZagRcFw6A0YjP3YcAfM7tATBTHxUE6wgnF/KKT9u4mEJXFgBjbC5nDtyBrwCBhyDdEfUD42I+IcnW5h3TBcRSMcfU/o5DOZLZm3CxIpVnjxWG1EJUUGuj/yqwwChoiyISaIRxU8tlXCyo4BsDojB7n7n5qkcutxkPZa6wdkXG1SLGgrFpqql2/+OqzsdMGZ+qDMV8mbNKkwTA7NoPVT3M9JrXyZqIqsGACXjC+FrNOD71TSve+U0aq+ue5ogS2ErsT0h9mmTZgEHhotdL9SbKxmTpzkJ27rbj5GLZZJr6KGkan/wASf1OYGMta37KamfUADB8K+7QRpemAO9uGRTQkQEwGaSqptwGAJseBwoHwGigLoruOxpQRtCm7AcTqSUC3w7YPfkDf7B27Soul+r7C5awfwi+5tcB49/Lwc5kjAMLPLQAmLJ4qGWG2fdXHiN10Rs/tAoWWLMRx8ZXgLqW5HJWrIQAgrELWNoO4tdl1TZxgINmgUMDRjbsQZpAU9rvTDUNNFYdAPuaPKuWafFRm4mbQypGMXlW9V1nso0yr0IwKbRsuqaiS45a8c7UJJZiOm0bEEss76ZBu1qkM1OeI0WeXCumlhhcyvdBUvXYaT3eAfsB282me+mRA8AmxhQBYSJLXBUATDGBZqw2EtxqLAAwZRdw0ktmbTEsQAiUNfL3+8oC4FDsBGUBif6ApPIVL0Q1WdYNQ2f+IJpk1H6+5kXg/OLfvaS8fNAvX5j1s72/j0X5NAFSq4tcB2R9BQ6E38+Z/QlDHbQZ3SgCYMKY+jOApGirPAAuyNqGwgKXdWxTfBgnESZaJYMCUqHe5RDw5Arw+8qa7mYHn0s3RI0uzUEzsbxXWiPb+bIFmQH9dI3B/2yZWsW4c/Jtz/ZUZg2A2aNPO46SZQxg2fhuopGGHdlAVC6awqdjXqs1wxUiJqOMJnnD2TLA2fRJGBAX54jSJYoOmX82k4XPeZ+tRfXF5/zxi+A4jz9h6KszA2wavwrgitaYJgAsW22qMMM4mEFXFgCziQ9h3kzZQKMGgH1s/7m+VOYPbEM9PXfuNWesWfNhkl7HtJAz+O3qi4NM0oUOudSQWYKunEYSvz2Jo6/qH0eSB1URUcuaagJYVKZEM/Vv0Aww6xthXNkhaIDwuALgKrDAWH5hPoEUsK7yG6aYHhv3ocAQ9wBslMyZ0W4eftiqt2+jAexo98TU1IFH3HjSZp2ptegvbHMuJGee2fzxq/b7y9kvz1h60B3X7bCpy8paA00Fe0s6czUd0wFq8hmsPXSzga9YMRfrniq4sNjOqUv5UWOAkajJ5uBbgwfASvBHAK0w9fm8w6r1QJDlHATLtP5QgNyvHBwAm8FtJ5uLsUzXyhPDCqNOdFUaAPuwwLLJoPGCibAqLofwoOsECYilSIs06HENQ/veFx529HdN80gXHYMZHhWM8/bQ8kSTv6LmiQAUhxIAc31hsQ9kvcqR7IMCYIdzkeojXcT6oADLItplMinmzpQIuGL/VP7DFNPm3BoRoj6z32QZoim0T1ok37RGPz5vyUkw5rWd/iefOXT1qstt54t0XnaF+vrU5vTsa06tGqzigdMVpA/aesd2Ll3LjxoANufN7YDEKE7OU7OQfRBpAdgQ1VswwFLeYy4YY4EzHZDy/sqdKxsAE9qTukgD8jbr3RQgi7O7czdvbvO8wPlvQnt5M4q+2orijRDbZy9d2zUAtpmVAspag2AhdcesnXN+e/VV6+4Vu6W6oBXhl1aAKqxFUqPI6Rd/tH7PKDme5xSz7sAYVjCxEPzCRbrAdC8+SRwfGLej73VyAWr+ICwwwozkzOsMAL6UPL+mZTPqAJiPHQOyoo5EEIzVswqCNWQAeLLkAFedOcCj1/qw0zKwpgS4yqwNgp+vfZqjfMAtMLtezv2JXY79H5155vT4VXN/DnL2zdRvJ+ccesuqr1BlWpkGi4EHNemMqO3qwKUNIFe1lQPpHv2kxG/AHm+HgUUeUQCsCQjVAVcwL7p8tT32sUoAmK11KxDMKmiAMAGQejPA1n3NbOawABjz7U1VBQzvIc8/f60JALNsL1jQ3BoAU78ABZfDzBTTSRf8y3rlhUscJbdwwcMoVTxlo2AdqlMbYRrK/m4Ct+IliXQx6rKt2KWk823ATZNlOfxC1Lk0Jg+C2eVp23/jxe/ofI+rcPmxAcAhUgx1dBvd+6Wr1r2L/Z3KcGJAlEeBxlYX6dwTAmRh7boCYNO4LaJAW7PzmH7k321ZVlv5vDw5uvNbF14DoO5S53aSZHtrKpk3uX79S1wGhQUWzZCJptPOaZFcxybW+/G5Fy8D14trNbJ27pFM2/+1X77+RUpbpLOVIoheRvkwSHroNLShOm+dZYZylRH7O2BrIJ3qRhEAa31Xu6BwqhVdps4n3E/BgwJghGlV6Zuqa9NWwtMISbUlVrloAEyQj5wUYQEw0bpze7xr58HJtOk/kKM7p3eargk0ghHqIFj0b0A5JZUMrhRYxcqM0IHlKGekYVrBXngMrYz84g+j4awUBKz2LkpEpiItvz158R+UOSmzTVuzs6i5c+ayE+1O4uRA8P/dXITebGRSQagRAAv7HgOZgwTATC82oH/cATDTVzalkM3KwstS/XzD9iHLMlMArZyGCDVtFvyDKfJDRnj+p/M/+MZWEm+AwF17mmYA9uGmOdumH435B1uda/iU4yVUeYQ9mNpug8bznPIomj2+1Q+k1n7TCm1QmGVcieFKUEEZHhApkz/XnK+3wCBYzARaBxJ5wKgkiSGVTbQwp0UBLFYVAPM+4/MhjE4YFwGgOjPAhD4haZ1SuJmy9Ivnr3wmxCo3p0aKdjXarQWn33ffE2Yf4OjWM9b+3VmsP7qgueNAflXaB9h1sdgFz+rk43Rtq+r1MCd3Vf9H3ezBZc40lyob8+G0WfFVn3KJsTGbtmFoLVkSa3DtomNqnVECwGSW+qNHvzFuTmwAPy8VSOgxq1YA+MyoOfv1b34AfIAWKXWffSS4CQDK+zXnxaatr8RH33Hduh3UuaHOtWu5IvyBi/DzpYxPBbopAatEkIqBWhkw6+T7+vmqxrvp3ItuApZCubbU+sH9g4kPjBT1m8tomFVnprbbGsWixwboq0BqCPDbU06FIkyPEwDu3in+N0S2/m34NhwiLlYOjlnEa/bvNgDYpEMR0FF1bbPRCICW3aR6oJJQ3hkAU/QAfXkLdOgWOMOmac6rUgCwHLjWCJSTPgBWYYRxwQAjB4CxC2D2gKDl1rTZvFUsS02LNA4vPi7zg1xmMuCQePGBB5fkClO6Ibi83nTpOXddyPtLvexgr/HE/vXVVKGLDe8UFWQNAwNMBcDUctj5lzGBHmEAzNZKOBYW9/OdLNj/WE6LRExDlMn1azKdlgGwSr4YLMvlHFXVyQa+okuFvkxB6UWHrV65XlerDBCsBJa+7K/lmYuNU/UwGhT8ChOAfX/oM+xekgrKcHavOgywCbyCzkcKALOZx3xuRXBfFADG+gB3OHMKqv7rUFAArAasfea3+yjSuPPkU+8B95vFqp0kg2WOEUD2WMX9GSkATDAVFNdC4f5o7kd4+JqUqHF1sKu83rHLRVpDDKay+oSZBHNl7QSLlxUOehPI6bnnzObhr+xoLTalKJL7omqEwjr3z+18+o3wK9NeImKy3NvXJlcIyW91GbCbOv9DGx/gXhwCDIhyH2AqsKWWw9odJwDMVpaPTzAln28KtD39fCk7QJUWicICi4ytCTTLAJj1iQfcggizjx214sS3UfppU4alPdo0a78HYO+pLRAIwjCz6KKAXuesVZ+P1o+M8jgdfWt17cqglPqYSlC/uohj/53bkyqOIgA2grEk+g7M8UIwgd4jowrJpxcFdEJ5CvPJTHqpuhb7hYD5fp7mDRe9F+opmdUyADDOmCc3Lp6/6oO4D3NYE2imS5VrIwe1FMJLleY01P4bJjkjBYAxXz5hYsYK/LJxa8whaj9fZLdSTYVFkzUrkMnbl179dQGrSP1BLiCYDBtT6kEcdhjI4+DSdB5Ifr3BADCl7Y7OOq4X2KMdD+yHjNnJBJr1gvKYsG3G1sdn75z9cwAq2Qi93cl38ZEue93YscE448v6byfTf8SqwFuob2+nWTTAVRGmzdiIkcBXWPXO78Qo0diZR2usX0p3RnqDS0v2V9Vvcayqfjp9nywVRDHhthRJLk4FZcPEALPBG8b1z7B/D8oBYMn3dNgAMBUoF8UAVxkAEwNhafcMZu2pIcxGDi+MFADms001kSSfqCNSUFzU42Lj7zN1tuwBf2knscZCx8QXei17YJMWKYpQn11lOwN+uafOlXVqNIVgZcR4TQdswDJ1DGIUaLuYBarBRDtbM3fs/+XJjS9ijwNyfnSrgIHqwWUeE4fh7FUBV4p/Lx++T1oj+voQwJYiEjT/lZIWSWR3tWbQQhAslz7a1tGmPbITdO+hq1em0dkpf2zPZZ1ME7jzZX9DmRAzIP6qn+29Pmknyz967t3f5GMJpQOKvnUMOamuRyEzewmCecCqxy+aVOfO5Y1XxwSa9YgA9GSt9Xxf2Q81AI4i/NEjskgbNRgTaD7JrmlO4YzpBcqSFwwlaO4oYYeRBMB8UmV2Q7z0epyvQ1uVRYV7eu7ca85Ys+bDIQdxxQnLINVHnEn10U6i06564Nq7Q7ZTpCzFq3griVqnxVHjVqOvrtAp8bWd8souXqRIYDtwWqQi9Vm0bAtrj1xXREDLfsRkieUxgEkfdz/4nq/MDEA3B8sSu9c3FV/+Zm2AK2w8Cl2aZA215Q3clhsTixbeAzpR+lVhunL5nRJ1mpIWCWu7CP9eU5v2ga+y0ig+wLr2KWezri4GUH2Y5qItb7zZaWwR5X9HH2LtReI1UADc9d3EAWW1ADABvEnK6fef/2AaMzcrnmi0b9vdaj6dZ5R74nsgkcq2ix3DgXjXtNjwQFEJE2iISp9G6MYfUoL6AHNduqY5VZk/28gyAWh8d1arxEgD4GqperR688dH/fG0V8+Z/TQsoAP0I0u2T9u+G3JYrujlsKyaFmjAM9rdiHa9th1P+waA4SOMY+iCVJJcianFLk/8gvT8y89PYX7GRV+mBj2PmOmwtn+KtGc2AJjKPoP+/y/sjf9q2BuZ6PPOLLA0Hmr/oF89MGpRR0YhPeaZ/zAMDLDL2i0iqrRLP1R+ydSAWHpQlzxYhI+vrj1q2iOzfvBI0Jh+bdhaDPiytohnvq5bhYNFH+AvdBoeuhNIn4J8B7sVBvEdwoEttjL47xUDwAafWOWIpHy5rAzur4rsOnA6gIjTy3hkaRcAzFrAHymQOcr6K5tTVHWBajp+C7CKAnXqMgqcBklsluLvK5aH/ZgLcgX/ZgyYpRnmSJhD1wCYvIjrglwDKsZXf7mK1m+duev4FWtW7KyaBskv4jagVvDholywxAsC4QLVuyRhptJVyNdb9HzbgmDZ/Jf3zwYAszoYY8tYUQhWdkMjidbqdZBPv4b1Q5alGw/Wv66cDBsbUJcjxQCX7edL3TOyyTbFFFolm1mhlAl+WR982V8QsXOPZNr+r/3y9S9S9YWVU5y91oCUct7rv5P5PL2d79M+D8Mc/Y7veU74tmAqyujDBkxTHg+wxm1+x0EOVVq1ADDqk5r7QHSYVPmfPcFnxqzaFQAHmCORhaYDYOIjAmeYtfmVqUsoLRc+CJbYPMVsOe2FkPrIpX5+efVTKVmpo0KFawBcocmoelcmo8nGrhO23gOmMXYmgEm0/M8fuPbqqo2P+hEXTZUplxxengqwxQsC0qfeJUQlu+yLRpXm08Q86oAi7z8GPGUzX1ZPAxhFs2JjYC3RB1jWI+aXq+qPLIMAaLXmyObgYebUcaPCAA/Sz3eSaGotg2BbU+iyzZ7ZGnVNe5RZ38TAV2WfT9TvSa5fhFzCvkwqZl2E6kqKD0H5DnKZvn1H+yYVoAJF6NdzcAH+db38agFgG0ZSNBGWx0fVj2KdTjWb0bEnH7ES8tF3/rgCYKyucc6l6NYExt/Cr7fTMtcf/HVvs594WlwThKy3AwoxgRZ1hDDBWrbWkf3lOtL6Etvu2UGVrwHwoDQ/ZO06g9/OOHc1omTBJ+//7BODHja/pLDLH5jyHAeH2+mEPhmBp6I+ztSKlcQ0SuYckplXeB7QhKUpAYYgeJoSgl7qIrUGRk4DZaQ16l2NkmRXErcXfPyhRzNnIyV9k3NqpAGwvumlsoS0R4NcjM4gUxF8UMvYOgQq9A18pQKwlmO1ZtN955HAMG6CFXnHMAXBYjohs7cSSJT1aQOmO3XVLKYPAO6OB2Nvpa7n+2EDgJkwwtroAWBm6m3UOeg5jtontqPGGr3PdLEMsKggEQjLkZ47YPfkD/zB2rWreB2q7y/ET/rDOE6ug1g/GZfHYU+nVANg35N2ROovf/slx2+bOfWIzlTZxuxZpRLmezBIU2jFJeAZOOV2QKLw/4cyheIlgHKhEFlj0mVBuNhomYQAKTIoY63L1BooUwMXfWjDTXESv29aM9r/+uuPDGbWajuGsv18TZGnKQA4vZZGyfq9nt1y/IeefDLjYiLnCFbl+bXVj2/5MtMe+fbVpT7pnJev81H0FMvxfvG779gm/kS1BML6SbVCMsmRLYso3z9Z3iCsk1Qgzy54UrUYYDvASAddZgBpluMLgPk6IfgmZ0yvxfVlC4BZXewBQGbQNax52iecUafPBbafXX/nZtJyACsMAIsgWlN2qH2BawDsuqJGpN4VJ3xkEYDAB9lwdJGb/+cJHz6kETc3wmLZSxw2B7U7N+9s4wGx9PKLVCXN9yl5AHw93gwveDOpFwHKZYd/9IkXht4rue7yU7YpWZHzUsuuNXDm5I+mz/3PnT+HV+VOfmEI6DUIEEwFm6FmTBXISpRt2x+bFE6hxmArZxBpj2z76Fue8k2gAEPi94Ltl91JnBxo8g+2MVVWjV+V8sllnINKieQ7p3X9WgPDrAEVaBUDYZkAsBwwS2VmLQPqYdNVDYCHbcYC9VcVxVnH0v7Z25edH0fxzfmm+1GedSA5W6fcqNCkD3WXeSVdOkRT5dUnzLSJxOzsHyYocBCv6IGWWy2m1kBPAxd/aMOyKInfDw9Ot8Ca/gt4fLoWzPiPhY/RIih078rPH0nO7eqj1tL9fDVsrTgGF/NrDFD76ChUXd/AV7BOpqAviw5bvXJ9qD6FlmN9xmsALOm7lfku5ANosZ9pj79GLeRMl0nfSSWSTm669Jy7Lgyt81perYFaA2oNmMFtchqkQ73bWCZpLz9j7dqrMT/hYc4LXAPgMdw9RnNmCFgFr8qbYWGs4CmMsPI8wBXJTLrEgFiU12/xhZt0gaGYKotrikeQNvv2oqtQ9RKPVqoL1Bohkqf3AAAgAElEQVSokAY++KdPvDFqJcc04vb1jPUFv6LLAfh+AoDwdPDFuwCA3Kr073Fz0crPHVEo0HEBmq6qVPnqyrJ8ok1TcgW79j1EvaqkPQoxFpMMyvcm82kAX2w5doOtjJ48BZgmfc9MA5L8jb3MqR18l4uer1p+rYFR1sDfnnzKNXEcQ9qy/B/O7s7dvLn9zH5zn5Z9e1kNZv7cjKKvtqJ4I8jJWH9K51gKpodRlzUAHsZZQ/rcN2vOMq40llYQ3gWrZmBrywKXFxCL+MF2DnBFki9cTFxfz2vwO4KbdMSHlLK8UXwtfGg/s+rzR16+ZMnGk5JGspaZOUPAkBPiqPVt+Kh+B9Y2RGKN3w/quFf8e5EscJm+vph5cggWmgKwB7XcQgS+gr4HT3tUhD5sGVf5XLetnxmDBDBdvzUmQO0Mzju3aS0DjPaVYOpdxHzWMmsNDKsGMN9eDnAPef75a00AmDHAWJqlmgEe1lUyYv1WmTXDhTOTgojE0vb1kkZvbkXRUWoT6E5BZoL36Qc+e5ayfYWOefky1I9+XFn/hZd4ykfep7ztq3xt9lzGKqnbCKmBM89MmnPnPX5dO2n+dSNq3Rc1mr/NGF0BBG+CuAMbYeP9wVQysagZ7/4ugOE9oQ9Xwdnwp/AafQMDzSH7JMoKATqxvmFmyZPEVEdYO/x3DGhT5YQuN8ppj1S6sjrf6dH/jdMSIEpzTr783fEC5+k3NrrksrPvvF5siPSALPWsfgwOvUMHL89sjdNe/rGH1lcuhebgtWbuwV0nn3wIxtyChO3xrp0HJ9Om/0DHADMAjIDpOghW1RfDqPcPSVGUSUFEBam9ixWA23bUvlIVBEvQKwkoi/OgC7hlO1cyYHW9DIgfaIIPVsY3yra8Lci21UldvtbAIDXA2N92FM9rJMl53QBXPb9egRn+Oryc/XcGdiEd2XOMLU77nESbpk+8+ujrrjtoR5Fj8DE5NvWLYo4cmoGuKgMcIvAVnMub5mybfvRBd1xX6HoItdZ8gaJDP8L56XYbV31DrYC9PAgFg+urpxoIO6wUxyorb988a8a2bc9C9VeB3v8jbk8//IILDnrBUVyvGtUNRRfp3rf9Ua5vAsBi4CqzD3B06xlr/+4spiddnmE51dKw6bQ2gR62GZP6qw9Q1SmoCmyF1ZHrUQD27qT9KwQkZ3rukxaJ9PH0CFhFY4376Stsy3NFKIBw6fkSh3z5192vkAaYj2/cbm3osrlRO4ogvVHyP9h/A0g7Z9WK+V9h7PB+8zY+0A14VRrgldU0GZqB1eTzFdu1je5MnVoK6KbKClnON+3RMAS+UumL8sAZSs85M2rPWBPQrwIAddbX2YX51emrtpAKtZL0cr74pZ/+PZzXJ/ISkPv1B/D3xy58/+sucGnd5fFxkCD4F4/e8DBYLC3MXmCTqYlGfOx+Ry/Z4KKDouvoALCct9cIlJM+AFYFwhpm02eu/xoAF70SC5av9+tVR1y28QMWWVoxXVJvSF3zaltWWa5voyIC29oXJ4Bg0gu2ZYArS9ZYaQZmM/a6bK2BKmsgzecbRefAZeGdgC/nTLXbP23G0bLUx1dgdsX0R7CHftJMkj9csWL+E2WPLRwgNZvpFW1yPcjLoW7OwgS+iu49dPXKUiKCh157pO+Nb6MKZtUXfAdLe9QfWw5Qh9ZNqPSATHftOLpKlZfZd6qGtT5nf+GRbUaj0fhUO2lDJO/4p3DOHwdrZcOF57/+KOrY/M/Bcs2hf/HYDbfB2N5jHl9y47xjln6QqoOyyqkBK8TfabcWnH7ffem3Fo3uLABgVp6zwHJ6pLLGVEQ7NQAuQqsly5T9ekXgytlezrjO2TH9GJ73F+9mFkTzdkT2Vs0OJ9sbUfQW8EH4rpw7ONsmPS2S86tx95Lw8kG/fGHWz/b+PhzeR2jHbckai3kYbVlpXPd1iVoDw6EBbtYMlO8dUSM6U+x1u538uBFHc9Ooz10WmP3+gQ8/fsge8aufK9rUGdMg1QxPJQfz82V1fORjfee/V9H/1zftEYxtKAJfmebIF4wi858DlqRvkEloCYC6MJ14BsrK3S/qqNXpSrn99mT6S1ufAh/R6I1d0LQxbicfixrx3wAAfpFiDj0ZyNqmLFePZ5/4wtz2zqmnwXJpD/wMTtpxEi3bf8HSz+Flyy2hCl7FGWCdSbPYQ5ktLrf35bRWA+By9BykFV10Z87Agk/dd1gwKtaYiunlwNgqEJYQROuKd1zympdmTG1ZsWbFTj4glTk1D3JFMrXuBtAyKcgZ/HaF8ldtysfXNsCVGN2S9LJdf1iD7IVaSPkakCM7M5NneFF+NInib0L6ojPgTXkK9s/KOGr8afZDmtwGl4n3sgjQ05rR/tdff+SL5fde3aILC0wxOQ7t56vXV7msCGXeggS+ipLPHLp6VWGB0CjjCFGG4h7j1I7iO0L6/hgBcDZSs+93F5rKgPQA8jBVObsQ6XRXm1h3VC6bQbN/ozDAoc9ByqMjtkhMv2/+0cpZrZeTHwLgP4QsJ6mmOTQxEJZ2mCb/XmOKpW7+YLL+BliwBsADVD61aUp0Zy7LbI7cYVxf2aO5j4W/biaIlthnpVl052RMI08TTaO18nlb3h/2tEudKJQEE+oi0yI5f6Cpa6UuV2ugCA10IjtvXAWy/5gB3VYjPqHZSr6eMruQ6gj+bV+ezihuxzdALvGv83RHAJBXxnGyTzQ148NxvPuAlSvf9M9F9NFVps0lDWNbXQC1a7+jqHrgN0Tao2ELfIXNX3DgpwC/w8D+hviOY7oWrbLQst0CqO482WVqP6pU7qab/vWdYM3zd2AxN50Hvto5Z8YuajAs33OQuXU0W/G57WbyCPShl4O2aBaYZvasmKkk2TRvwdLDqjSHrC8moGrqqxgoSyxHlTcsZtI1AK7aihX6Qwk+9cn7P9vznSMxu1JaJFeW1tQ30USaJD+K1m+duet4kVnmajB9nDiopTC7/MOYxPGBcTv6HjBWM3VTL/oUUV7wKaxx/ZJc4Y1Wd42kASmA1b3tuHFpJ+hVNB0uKRfA5WQVvJxPB1Pol+NG99JSUlRn0gA0hWi+aWawORnIzI86DgyIU+WELheE/W0n5xx6y6qv+PQNC8A1CJBN+ZZgY9Z9R0jfQIPw0GmPZCCKgkxs4Ba/2/oEEx7F09bHKfL0F2/+6cVwrt8gqp3C+LLyNg+K8rTK1jVqWcU8/Dmxv70BVNMUmpIPWLW1ZPNnisl0bi7hXr9nlBx/6po1PYtRi21cStEaAJeiZvtGSMBRMh/WMrLZ5p3SIslpi7BgWrw8AuJ7PdOlRTJ92MUPEukj1n05p7xE+wS4EvsyTh9N+1Ve1xgmDbAgV1ESHw9XwQN4ZGcAvG/jzC/8+/1pOqMhAL2y3nWRSSkBpsrw8+X9pfRnUGsqRNoj6LtX4CsM+Kp1U665tQtYNX1HfBnm4GmPUrSYNaemfHODrluiq5HTowRRdtDxlCiMs78AghoTjcYbppLki2IUaIZxLzj/dR9TdckV/KqYXe2ZDPfeK7/3SOrq5/qHgd2pl5OvHLBgyelcBtX3F/bizfCNY9kNsj7CFWWBbcGryN4WaUbtOnch69UAOKQ2A8rCACZvSgSOVLDJfXS5DApwltMWYXXE8ljZ9HupYYGRD2fPpJj4IUvLb09e/IdZzb1Z7tE52imzDIiVZ42TBwAc/OZlZ9+1OeCyqEXVGihdA2LU5s7dFoKfxPGvMaD7YjRr4a9FW3/azfd7Ifx4tRzwqvQOOzQ4KTG4FFM7l3QeDl3rVakq68s76AY++xqBM3QK/mvRYatXrrfVUxDwHYB5tuk3CbgSwBbx26frWgFpj/opAlmjpHHqeieM30oO0WzZ5TGi29WRdWfKpT2C3L9Ra8ab4+auf2LRoOF8P+/C8193qzxl7udhltGVz2K5Hd9HwL6Zc5a1xQAwtPvNA45ZehLrj7JsRX2BWX9VAbFUW44zv1iEaOo5pzOlptYvulwNgIvWMFG+KsAVxaRZBo5FAmcRbJP8e+18gXu+w6LKsJdjEXhiZdPLe9cXmPThs0yLJL96E6e+LlZroHIaEANexVHCHouuTRJgd6Pk6CRurG4krevhIvRrLLIzmMq9OmV+wTcY/H7/+Auff9Pqyg2I0CHut5aA79mV69bdravi699G6EqmSNGBX2z7oyo/yLRHQcBvf1BDF32a8t3T4ssom6OXlSNZUxkWTShzam9mmvB4wIfhqMORA8E87RHo5VUA+LaCdc9sriOYj78F4JuJ8s9/m3RwAVGdaxRrGlcArAat0eZkIlpwwPwlzxgBcNIvx8b8i8dWwJDjT2S3QTXNoHkfESZ4+x5RMg/MlV+igmXqd6PK0aRrAEydxYLKmQJckUAm9Es2Hy4OOKvTIplUw/rWiJK3wmX5Uu1H2BAJmgRUowiihSZXmBldpwiX/YBYq0+YibPG2TYKWjK12FoDhWmARXbu+PXGe3YaAVAbT/yPuD315dTXN24u2vzzw7+/3/6P/xjKvKGKkZ2LUo7LJc+nL5Ro0z7yQ9YdVNqjwOC3r5KS2WCfuXAGrIWkPcqyv2xcxG+4rIJ8mqf7T5hAUxkKUmzdj6wYZnYyKh4PfOaxCnVV0Z5hoFvBmm02AJk23OPed+H5r2X5cTN/aHEUul+UJNnemkrmTa5f/xIXYsMeuzwImtndTi5fUxnO/uJ+wtXMCyxOlgiExUjP3ubOYMUZtabOjRrNR+Bu0A9cFmXzD1dhnfM+1AB4QLNBDXBF8QWGoziN7jy5fkV6oFCBM4/WzFVAAc5iHSrbrFcxngfYN3iG+IrMP3AQlXYOS3b/yo7W4iSOvmpaArQAV/lX9AEtq7rZWgNWGhCZ3uf3mX7l3P/c+fOuOfO9sPaf4/698t/BF/j9UZz8ACI7v7WKkZ2tlEAo7OrbRhCdK0IxvxYrTXbZF6j3S1/fOJf+Bgl85ZD2KETEafN4y/UNdtG9LWjLtCExpF6yOoKVjKgLAFaxv7am3qZgWJzxVQUVI7VDNLF2mdNB1eHsLzNzBlb0sMZUfA/P/wvWbf8CAURvAQb4z1X9o1rFyG4cNsCZt+viCvKLR294GMayUKnbLrvbaDZ36PL/MgDciBpfhv+9BWRMM9xpUzA9qDl0bdeT9e2xx6x9df7h9vIz1q692rV/RdWrAXBRmjXIxUCtaNZM9euVwSzWRqd7WQBKBLSZIFq0drrKAJNoli6FscG6oFcqtTmZJ0kfKFkG//BRXs952dwFYQQ/ggPYDnWTA9JAJ7XR49e1k+ZfN6LWffBy+9vtKHqxF9k5jt4Jb/53pj69bbCyiJNPdJnh1NcXLkQ3r/r8kUOfq9WkfhtmIsw04hFOXS+bYfqXlRIChLpGZPb1OSbqwysoF7EN52KuD8Te5sWKHusYURcALLsTOYFzzfc5pzNNOWO/LcyrnSe35Iq3355Mf2nrUz/goJdFfYaMGR9l6ZBgvTwft6cffsEFB72g6hYOZO38fHVDdzF/xnx705swA7jTJ84yAWDm/4unSao+Ayzr1jZIFq+v8u/VyaqqGXQNgEs+ZFhzeqCpZkQpQaRAbAaYUoGzHBCLAmjFOmS2GTpoA3rFaSG9yAoVxFdd7Ues+9FzTYsEH4nlLK/wAJZP3WStgWAakAJc3bvy80e+i0V7TplfCHIFFhJ/DR+JT7G/gwn0LbC3/iJtfAgjPdsoDb/Q2UjDy1LM+lxYaFs2Ge9ptkQQEOpgbhzI55g43OoywU7AMN2+0SXi98sVSPcUaHgMDgGA3WREuyEf+YFyIErdo7eOMZbLm5hl4oKqdDGVGbTJ/5cNZlLjA6xy43A5x9JPTpLsSuL2go8/9Ggv9SdFkc8+tvK9KHMLAayiqHliErXW5KI7p/ulEwDL7CecTE004mP3O3rJBkq/qlDGNU0S7zsj61iqo1PWrNl958mnMouBxapx8XJVS4lUA+ABrULZ3FgEhxyEciZ43zX77t51wtZ74AKqXFy9xTigtEgUgC4H67JVO4UFFl+gSR90x7RItn2vy9caqLIGRL9fFtTq+X1nfFUwhR7ayM4+Oi+L+aX4+bpeGLPjx5llW30F8r+1ZlhDsM42Y4Vvl3N0apt2XMq6AGAVgKNYQhn7Z2BESd9iSXjGdYkSf0PROWczasVYRD2rzKZd5q5KdTj7Cw8GsxjTu3POjF0ztm17FvrIgmH9h4n95eNQnVPiw57PmaoDvx1rmHj5xx5a9yc6fZoBcD9wFQJuN81bsPQw1oY6AFYfJFdpXrG+eJo+Y+J7v9cMMFlV41GQM6fwrPWdTz/w2TSnmYoZ5sCYaJ4cJCAWBdBy8+mfT+3c8erZs69h/oDAGt2se/3ZOnPX8SvWrHBOiE38iGZ8kLCPOv9APv/y81NYgKtRf/Udj11Xj1KnAZH1nT7x6qN3tZ4HP6Y0p+/Oac1o/+uvP/LFcdMeJSKpj04wXzaqqTO1DxSWmSqLlfMNfOUKLEOwzhDP53xY3+fDN2sRZcyuZtoU2b5lKI/DmTYkgGdrYSX3l/JtxL7FCh3YpjjMi/D0cR5FoKtbaxLrq83za1qroc8r3pbK7Fm00MGYYS0AlvL2GoGyUFYdCGv4TJ+Zfv/25FOuAcZbG6BWmO/Uz3fu5s07ntlv7tPgFnWAzbklBtuyqVd02ZoBLlrDBPlmM+K+WTQlSJXMtLoAZ6r5tDi0TrTnaAuYQDwo/HvGLJugCmMRihmU5ctx7yOLmUrX+Xx9Z6+uX2UNiKbQKQv87JF/td+8x/8Sglx9eByCXKnmpqgLHTiDAGOxXhsQpFjz6zBMcBgTZHvTYl/WWQbdVmDawVS7jD1vC2BFYOfCICsAcMacWjVmyrc7LzcbXNIK6IeKcD0GcT5uuulf38n8fOFB6BpgUO7v/n16dz6swHDIR0MdsFW1YXrc0wDWdpxEy/ZfsPRzbJxodGcJLPdYYCk9Uhn7PVQbcA40TGbLwgPEaWesWdNLC+jiMwyPGBkZocbgK6cGwL4a9KxPAbU8wBXZ37abf5d3jeTXC7b8IktLBc79TZKt76kWZXXqx1r8wCMfzX6aI0WKhXF6AS5ivmqZw6UBHhF6nFlfecaCXuiiZP1ez245/kNPPqm1hAnZnm71YcwztmoDmSA75dv1ZZ3Bcukzh65e1QvcZhPBuqosMPW7KHyrn2JZEC5+9x3bHJjZzPKgpgKy7WO3EWVUaVKfZfbX0YxaAAEPwiP427C9MUy/33zz0wuTpPkTCB9zpAR6e8Ogmj/zCuEe7/IPdZgJtelcUwav6oJanUlzdqEnPRPoYZpjU18xAKxjbbF6+Yesjp9w1fx/WT9rADzg1UwzN+4HuKKA2VLTIon6k4B3EaolvSQLr7bIhzfzgeUv6WDO/diofeyKmIta5mhpgEWFHnfWV57REBc6zESPtRnGz5e2Hin9MUmyAY1aOQ5sqi/rrAKwNoDa1WSbNit+pWxZYL/WerWVAFUnm/TtlirrzKuNLlEK1taKPVYNYASZ4C/e/NOLIa7MDSza816zXreQRYAGH+CXIcXdl0AFnwdw8CwEQXwYUh+dabNeMKBqBGUQx0ZO5Ua1xDFFiCYFwjJ0jAfBUhUxpVgy1bPRaVFlNSbQmbRGvG1WFkyfj2NgdmeSzGtF8UYx36+mj0pZRY3HVm4NgG01Frg81dyYR162Lc+7SwPajvmEWSMlgF8+FtsXYO3HbwQ/aoGXZy2u1sDYa8AHnGJsK/VyF3oSXP2BQ7C/LkxqiHbBvPOcQ29Z9RWuSydA7QDcQ89dSIDp1TfLVECOLDAL/3vTpefcdaGqrypQLVtuhXgcGDVrMMHseTqcBRC9uPGG88577dNiKiTx323Xia0liyoY4KQmsrS5L3oXD2MuYKPQfqAssRhZXoXNpFXmzHLAKrkMN2cm+A9XGvyyuawBsO3OLqA81dyYB8SigdkwaZGwtnyjO7uok/hB671O6wAwJXiHS//qOrUGytAAZg0ipziz6VORslX9KKM9xIVEG6/A5SKGAUwXmTbzRymLgXOVDCufWYUAVxY1AOucizZtw/72h2L2W+7pZ0BA2ZvppCwcKKOLJJ1EMZgK69MDEr/dci9QppmPu4gI16N4T5BTHdmaOlOWCeXh0MbPl9KmKao+JR+wsg2d/y+lQ7xMRUGwLg0SA7nQ9X00gW1TYAss8D46FpjhgqqaPYvTVgNgm0XsUDZ76VLn+WViKb7AIti0Ld9p4yOLpCBVqhHlLoLqy6l+LA5qsq4S4kM/aq+61kqsKwy1BooEjUXKHhQA5u3qzkHTYx7VrM9khsfbt2VHilqklL6KbfsGoOrKsk575NuuCnQ7sb/pAPQAWO6nK9j3nW8XU2PLNnOAVGrTCFhJFlxShygglDHMs/9t3//2kXO+9jivHkIXo3ZPWHn75ln9FEfRTgABM/o4LfpbW5Nn09rRuZBoge+iYyEqe0MMpGq1NLEzjeTvK7YoANcizaitBhm4MIHJzbXI/YPlNEqwV3Y12q0Fp993n1Wu5sBDIourATBZVfSCJDNlyWTYNsCVLWvcv/wtY3b8xrDng2B16drtlHQ2p+o2RA3eYduvunytgbI0UCRILVK2Sj9lt6c9bw2uHCbgSvGrpYLostZPCuda0WlXrlvXi/BpatuNMe1LdAWEvqyzDFr9zKn1AFinHxeTb9814Mi0kpqVAaHuW+zkv2vqQVkm10IfRvGekGN/k+iHMOSDwR94LzB/bcP98H0Xnv/a20iLIVChELEW0vOMEGhQGRBLNY4u84tGiCbrQG1KTa5eUEEdC2zcil2ge/CWLZt4WqSqpjoyjaMGwIEXFYWZ5U3KJorYJbBTr8+8UsrLYNYVOAdWUxBxrh/5UfyoBVFoLWSgGsAsNGzPC7F8kbJDKA07y3zGYuqf4rzWmkLr/XXNqYUmnXzZ3LXKwXgjab4PLH7Mj52KoDOqlt0ZU1GafdqjAO3mok37mVOrx0Drp/343VeB/yOxsm0FCMVYVtX31smCyzJmh1Mb2UGjptc+8zOIupz9hTNiRqPR+FQ7aYNvdfxTAALHga/1vyRxfAswwH9eVt+KOhsxIGxkglOf6PjY/Y5esoEMlqkKk8ypqdWKLiczuZT2uK/w7e/4ndfMmtHaUsUoz9g4agCMaYj4O4n1VckSGAeqDH4ZtGWNefPYZVMG2kQVDKSY7Udu1MyZBqL0utFCNGALUm06UaRsm36EKBt6LPJ5aLKAEf3aMD9fNtYyg1yp/N8wc2uTzxyfKz/GtDfjg0l7JPni+ppTy4G02Ois9VOyf7DrQ3FuryrAr40llvjttakn9oP6eG2MEk09hAyMM6pTS7BO7ZJvOTHIVbp2o2hj3E4+FjXivwHdvhi3px9+wQUHveDbDqU+xUfYJEe0XlHJwkAwky0CYTFis6+5Myh2cxy1P5bEjZXQzLT+OKrJArP+OZhCVz7IFbYOawCMaYjwOxW4akRlGAfscteV0atDK28f3XkYzKC5PrEX6M5Bn4xcHj/C0qyLDJEGsL3sE9SqSNllq7josVzxjkte89KMqS0r1qzI5evtmur9uDXVnj+5fv1LprH7XvBs9KozZab0ATOD9mNMM/Alk4MXGx+NVdVLUZkee5pTK0G8o36cHgQwnZl+p3wnNfW1TKi1TAEYWtftdI7Eyto+jOfGrQGwLsC9incP2Qy6e0facOH5rz/KZ41R6vq6gsgPj5NGCxuzdY6qv16sr8AeM9kqWVVOjUQFwTwSNGW+q1ymBsABZofGqBo/1Ou3ztx1PL9wUcyoOUDdd82+u3edsPUe8N9YbBqKfHnWXyIHG9zKZzoUH1TSx9KnzarXNa1NW0CFPvQgqbCwfcKjnCvN9BWyVRYQuocbrG2exks9Rtqe8NWPLbDDxuRjNkyQfR/kADxJtf75PPLfTLJ4WUJ7t376gc+exWTa6knuIzpPgpuJ6/6mAE9X2dl6+gse3a9OL8ObMZUGSfUDtmZVCe34AmpoIhfAy1c/VfcPxiymXAJawVm7G/LNHnjZ2XdtdqmPAUqUnSVsPNW4fVllrN+EbjkXUaU92v6qV23pB8NK/qNo9pd+HqmHqbRwQYJmUVhgsTXrIFm9ynlmVyurombQfCh3nXzyIfrozslpZ6xZQ4oZ4bxYS6xYA2BPZZvMkC3SFmVYYFs/XexC2B1ipg3VJVC+uHqqpq4+QA1QHlF49zC2HwcM2YHqgDUCctL12YqiozSh96GRPhDF1rwNCEt7DwAb/v9Dpijpuv1BdkXoqknWj3V9SDHAHsxmvzLtj/S6Yukzk1u3bN12/qvnzH4aDvoDKMuRrwVUdrt9V9RovAPk7pWTKz1WGOa9dyZRALDrWPjDoq2eYVxaf2CTLssyezaZYNuwLCY5juwmutQw4Beg3UBpjzpD0QF3H0aZ+hiAKtOzgAgYKdGWeXPOgFAwLXYCq4h5sQuoFlWo0oEL86ubFuxRwXM6ldW/ePNPLwaS5IbsOJNSGN9JzxgIqgCDVDBNCU7IdeKcJql/kdqcTEQLJmbE/9l6Ofkh3CUOUU5GRVMiFbHuqi6zBsCeM2S6iGcZGHX0Zd2lGrsQdj/KPeaYAnh0AbHgpvx/OLviqY66+oA1YAtW+91Vs5wOoIFfGDNWDewfMQAM6/ByiEB5nUmFbA03ktS35u/Nqs6OB9tP8H770aiRXKEEdP2GcoAohH5sZZBB6oAAcN7aRBd5nh7QzwfMMwCMPZgY1pIVCPa97NkeH7L5skv7FJbENwK0YVzBWVVoK3Dgq7T3uX4WwSjbzv8gy7uYMKvApQtg1YFIlz5JOlRajXmbVEuN2Dw0+M4xZ38haFFjotF4w1SSfBG+cyemd8jUZLfxhvPOe+3Tvu2o6vtbwuStU7C4BmI/bACwl+mzjfIqzgDbDGXYy9YA2HMGsUs9Y7U+ef9nn5BZXcz8lHwp7rIttpyjqmsAACAASURBVKyx57Dr6hXVAOUhRNd1FRPsJQ8AmPiwgoHQ0CoVH5eCte0QtE6r765+yHu9K6gKALidJH8FJtBvVzHL4joyPciI5bD58QHAOzfvbNuw4PJ8YRYSYnkb5jXEehfBq+tlkwKAWV99zX0N584U/LbosNUr17MyPqxqp41stOUizKlZK56PAjtnNid+45WpqR8BU7SvUjclB8uyXY8uoFAFXF3kAHK76dJz7oIIxv0/IVhalZlyAFCtVm1JgbJyaY+i5D+i1ow3x81d/wSgeI+i0h75nIUqqxSX8416trEJ+sWjNzwMe3Ehug+6fr6tac1/b++cehq+g3ugdYQCVfYBthnHKJStAbDnLFIubhwEdMpGK6Zt3z1vcv0KYwAV1i0aa0FnUbqXg+3U9j1VU1cvWQPURxBTt0TQGEBehj3D9kpwdQlgNVTbNn61hPGk+nnupW2bbABaFQBw0k5uhYvT3qrYA1UDwJg5N2GeIPhvdNpVD1xr9H2a9DT1o/RDU+Zh+Pe3uNa3uSSyNgIwn3JXe+xqAJBdCvsbwESbPl0VBcK2wFXHeroxwPmglrb9yU2AApCGANXIRJcWp0SR/7fwnL82bC3Tk8rP18+lhBYEi57rN7lx3jFLP8jn1M1nOCuDfhDUJUNroAbABo2q2C/5IkQBqZTLk6obVHNWm7RINmxG6MVWyytWAxjI6/uk60xSO36j2Qeb+GZNr1Pwtjtp/6oRNzfqTIct5KV+uH/+wLVXY+PgMrG9Z9N2ATJJ+uFjZjq2GQ8rT9VTUbJhzp8FEKzIM9t/lDOx2y7z4zIWoxVDd81huhfnSbeL/S5qeakcmG7df78/gnNbtw+9DxWTD7BJuD9Tm0rPAFZvYBk67ZHCnNqXUXacsJwJtqOcYNVsAaeK/XXyAe4gpQwD7OyPLGpDwSrbjtFJuSUxwaxvuTRIBZtA252JWbBK9fPV65wGfll9DADrWFusXq5vtf+v0xYpqlINgCXN0swRaRc8LtoGdLJLbZLEL3C2Ab2YdRohpEWiRbItaqHVcovXAGKuTAo4JK5Vs7zOevr51M4dJvbSwsyVsIa7OiSa/dsALA5wMNab4tff6SVRP8KDA7bXZbeJQQNgMBe7XxOEqzeXxvPUgqG3Yd7FsugjInEtUQCwj8lf9h6e7Eri9oKPP/ToE+zf/S+C2NlDvyiqJPmZAvfNlX2BpSqwlj9Iz5pTs/H7y8TmQ/d7vi+ukkLUszIN1oA8F/Y3PV2j6JLLzr7zej4OVznCHe2pPWc2D7/43Xds4/8WBFQTFV2mTzDrkhAV+poLzn/dx4jddCpGMV2WH+FsmWPT+UnttNIEWkprxGWlZaPo9SzoVaMVvwUA8i3w30K+X0WrGlnU/tXlwmugBsCCTm38HelAodsAkiJGvHjLgJnSL15HlRbJlYEOv9xqiUVqIAQA5sAtWr/vNnN6LSLA60YsZoGIqP7yGBDkYAR7rLIBwMYUTMKkcZkosKICYEE/2LirBoAB/P6lLmo2RZ82PtquABhbI5R+phduyZ9dtY8pFz1s/+ty8oYC13L7NkFiTH13MV2WAauPabUqorKPvC7I2jRn2/SjD7rjuh187C7jxObc6vcKmUPbAEQVwLMC0FklZcyGnVlk8VyXADX7qRT2N4vccn7NurXBTbOTKJ4jA3er9VRCYd0DHrNwiaL4/wMQcgM/h5pR8yg/axf3xzylObMUsCpfpmPOjPoPG8Dvs4+tfG87aV9+wIKlbyphOuomBA2MNADmgAC7vOCXWc2aobIHaXW7KLsuvpjyZa6O7jxee31cADBf5xi4qQFw35y9CHDdjtpX6szfCcDSyj981AEwZoY8WZB/sa3/L3aiWpkwS2DOk1kNmvYoHacCbPr0UQbpVrrqKl7FcmNzUuTvNiBRZG1twHPu0Sbq+/+G8NFVBb7ykiuYUlvJsTCFzj0eKMy3i5x3W9niAx73843Wr982sWjhPSBrsa08xZpYv9ezW47/0JNP7nSVpU+DlNwIQP3XQO57crJ5QKwkfqOWBdaYPWfby+cRdh1HXY+ugZEEwIrLnjaVhTP47eiYZFbKp0MG4ibAIrPAmLljp43azJm+9EerJGEdU9cqMTDT4BjgKgBgDHxTV1fWkuQji0x5iKvGABvz8qKPg5ZpqhxNxbF5ouZqxx5R2Xy7MMCqoC+6tVMEC6xjnKnrV1eOABRDAtbgga9UQNOXUZajU7uwySqm23eufOr7AFnXdkUg7cEi8+aVQahcx6Vium0eCVTRrWU9mfqm8rN21XPIepPdBzw4b266ct26NJhgCNcOlQWL2XzazBCjTK5CKdw/OJ9GSQ9qNebWm+YtWHpYSL3XsswaGCkATE25IaqEYl5sUiG/wBJTbWSAONa2yAJjF7kU/grmlPXCHy8N2ABgimbw9VYDYJvIzTqdDzMAnv7AnHN0ZvJ4ULFyADC21vF13pFAAcC2ANUFfPr4xsm6wFhnTHfY7zqfXhWI8/P/rX7ao7CAeoh9gbFFg/wuAkxXkCo2oWJ/2e+OwDoHpq0Y4PQOl49uLasEBdQWTLLndHhV9wXA8vlJPRtNVi96FtiIAtpxEi2LZkzcxtMi6YJm4VGj6wjRXovKsvLIAGAMAKj8YHUBbyxBbS9FBmZmKINU7PKVZ4x1DFHN/Fqu+5Erjq1/GLDWCkKlDGxtkoM8FeADXDPAnRnDrEJczYZtZOse8fgZOmfH9GNUrLathYvPWFTrG9NdDiwSHhepEU8pZsfZy2GftaC2gR1wlD5gMqi/K5jTHPvrwoZ2v6c5P10C+4x1Pdc/F3PlTCMKc2qP4GFDHxEamwDN7xmAiQJBrBEDUHQBwCr219Y/GQuGZSMPk4Wpp4zfqaBV7EsuYNaiYxcBwfygTX9N51+eySVI7voKP/vYit9tN+MnDpi/5BmxFvPzpQXKijazwFpyfUIP6iIOGhgZAIxdxFgQHlk/+ktQH1BiUWE7Mjvl8cBBndLU4C8yAFaBnDrAlcOqH8EqNQDOT2qRPsD4AwFtkQ0zA8zSZenOUD4uXQ7eMs25+UwQ9oh20ijWNRRGg2LyLF8K5TouptbSBXJ7ayqBXPTr0Vz0tFVMK9UFkV/fI5m2/2u/fP2LmT6deWZz06z9HoDAanCZtfgzHGmPcoDVx5yascnRtuTYaFa0xqCvnFm4hVbTomy+2lHyWTkQmE6ObyRmrH8iOxqC/TWZG7sA4FxqpvtPmJj1s72/D/6jR2Bj6/0ugXIB8E5rt9unNhrxn4C808ny0utpNmWUVd2CC9tYzcig1f8xUG8ObW0KrQlyZZ0miU1XlHzzgGOWnlSw6mvxoIGRAMBWuSaTeC7LNcpmn5IfEi3HlxE1n2Ravg+wjWbbisijHJDXAa7q/StqgHC5rxngSJvTuPcohT14ceCGA2B7qwzMgqRM0IgxpFQT5117TjtDmSpJiopPba9zHtv5SrM6mHzsNKEAYCYDYzRMUZdNl0GR9aAAbd14ymR+MZ2Kv7uYQKvMij1Y1W53wqY90vns+veTpl3XoFn5+aCZXXuzsvqFuzuJkwMvO/uuzayIL9jG2NEQANhNRhR0nII6lb7OtFVUbCnbM3MyUEBALAI+HQSrzZbp9SX91umSil1wgvSRB8Aw1l1Ru/2epNFYDYPdSwSflDynk+tXvIRdirv6FPKYLrsmiuNLjbNIyIFJ8TsrbaXUDVVaAzUAzk/PYBng8QDAhrMxPQ/BQuV9qrNQtlzBAKqPCTQFMJsiWrOVRQbABHM8FxM++bJmw5zwnVG0z6/vAWlvupwFZT6saneOC0h7pADUwKzCQ8RaX31R67sEztLOBSENkxPwQwYjBneyMQPW4+lsHmG5nAvDHMI/WZQRWo9VDZDFdK8DwbKfr6/1izzP2JloNl3WAN/HVgBGjz9B3Z+Km0uaWsm9fl2TqoGRAMBssFhAKVEh/DJFvXThbE9HOpdrD5jVjEZt3kxdxnU5GwCMrOc6CnTc3Nh5LNODavxM6ANgarR3ClBjZse8V9Tzq3M+2rGmVNnmsy45I0ni8+I4l+YiZ41Abc9lLBT9v2pHc54upVMXHK3fOnPX8SpXGnGV+LCz2Ckmsrdww2pQU4hgTAfWblm/WwNYAYy5MMi5cYX102Xic2bIQfrpMCE2IJjgj42aV9sGfzIOyTWtkEYoJdAUq+rAMvdYVmeQ3h1rUP2xuykhuJbDsiqtiq+5Mzs7m6343HYzeQTAae/bHvJsdAugJauwTodU2qKChkYGABNBJ9dtegHbnbR/Zbr0QOG0XCuKjlKa8SlmioNW7EKHT7I9g4TLrEuMsgaoeYDN4I0W3bkOgvXH08xRoMcDACNraeAAGH0YQtM1dU4MKgPMyoZmKcQzS2REKJdCjOGo0nloCw5F894AJsVB/XRTvQbOI+w7V1RzaAtdosG4nIEgH6zkvxqAFSWbAru0JQNNK5Nwwf/Xqh6+MMhjxkWVX8LnPKXFTzCnRsJG7OLni8nsfnTqgFgkRbkXGhkAzFRAAZ3iRQa5HFFBckb7XP6+a/bdrUsRQpmumv2laKkuI2ogJADGA7rRgLK435D9KbgQmNnKKkSBRoGV4OdPYSAZs1gUS8vWSFGyET18Aub/T+Ajc0B2p+Yf97Cz29UEGmPq+VrCHlBtAHChLHCSZAJYaU0HpXLDclJas8ABBqZiR23BuNwNFdgkMKvYaDLMqwVQ7ctFTJjd9I/7B7uAyVxQqdUnzJzV3Ps54G3mYIrS/m4REMqRhVWCTRKbzNnfEOPMvJpVNwgWNo8urh5MporZ1cnyeSR0ihiNDTozd3VUaBt12ZYdGQCMXWAExUi5eBWX7S4rgF2e9IdstJwF2rLok3Q/7NS3ncy6/HhroAbA0jYSgshhAIsMhLoyawCc3MrNsQ0R+G+HGVkkA2AVmMTmZ5gAMFuFPqwFfor1GQsV2HbJL4y3WV4J75RD1l0N66erMze293HuD0Ql01FPWtbWB/RTTawpoFJnruvNijrkx3UB7roAW0a/YqlvLj7IymXvMGbr7VNQBd+HRO4y8sKTT+42uYu4BAbE8/kGUQp89pJkWiM+Zr+jl2wIIrEWktHAyABgjOHIPqpEGX8ufoHD2eFkeyOK3tKK4u/qfAQ77Yjmj2Y2S16PNfNb71BXDVAZVtPDDN2CgcgA00HoQBlgsHElPVpxIFYD4D4AxsCrvJ5Vwf0wGUUBYPK8E/IAi+OctPDRtd3vMrvRB9t+pny2/SiyvA9YtOlXQUxteHPqKA/SXRhgkxm0I6AW1Y2aRNvMjVjW25Sa3coic+ArVd8ogF0NPPWsqwpU6/pGYo4NSnUZs+scha5X7COi8LgEd5Qrv/dIL7aGaRxh/HwJmkqS5yB45K+naKJOi0RQmFuRkQHAbPg2gbBEoHnFOy55zUszpraIAU5UFzJq8Kx00QoXfwo4ryM+uy3gulZfA+g664I8E9jIrltjNHOaiwAh2nl3BAMFwHhan04vLSJLk4KJ2ZwT8hlRFGhk4wwpO7dHpRRIodsT9YRZ8ZDn3RIAszFRfHRdzy8fsz3XNsuuFwCQGbtcBFMLDSoDRLmAVd75wCBd2T8f9rdzSY+m4H8WHbZ65foi1kkAIPjUnjObh1/87ju2if1jcpMofvCys++8XtdvR/CN+t1yRlvHGLuwz4qzNpNWqYi5KUomlh6ptz+67h7zpqZ2bJ45/WkIuii53GA9pD0cmiNCY22kuyQT3VnDIv8EzvaD4zjeoy+xDoxF0a5LmZECwHYmx/ogU1ogYWcanYt0qgToisugy0TWdWoNYJd9ioYyD0NI5GCCvMweoDLUGJAvwgeYMJZOEWG/2p03yhZwdwyhmmw6HBKk+si21YPKyqWoseBMPW3mbXyARYmuPmyUXg27qTNljG4+qRTJUEbhD+vvpxvWnDodSdhgWkoA7M+4437AxFnJFQsABJVgVJJrBKwuAFwHbMUBMoZ59r/t+98+cs7XHpf/fdbP9v4++Dsf4ao3sd6wRYGeJFrQyGegy3lrc466+PyaGNyevCTaHDeST0HWhGth3qbl5jxJNs1bsPSwEGuhltHXwEgBYHFiSWywAnyaLkwWAX26d+WsqXW98GoNFK0BDEiY2pcZRl9AbclYDpQBps6LDN5I54xGuKwfCyBJik4vyi9Stu068QXAtmPR5SKmzjkr5wqAWd0iTPlsLm0246xiWV92Uj0mNWDzYWqhnSLSHgU1pw7MJnPVommRXNeVswmy0KAK/OnkOvnvmj+qN116zl0X2o7f299ZbnDIfIFxAKxmbfF6WcXY+v9amUBbgFYasFbnHbZdW3X5MQDAxEtSjqXF6vHLG5VZqH166+1Wpgao6zLfJ7VFBMbG6sbmEOhooAAYjIw+GjWSK6i+/XzctuCvr6+8vi1kWQPgImVbrrncmct0gj3c2Jg1C2sybaudxLMh4d+DxntqFCkDdvE6PgA4JAgeB9Nn3TyFY4PV4NdbflimVmtW7AfSw/gSZ+YIiSzt8/0LAAQp7G+uiyrQ7NQXB+AZLABW5hHA3v/ZZ95C1FWZQMtpjXg7rGwSJ8ft9eyW419+9avntSaijWK+X1V/dLI6rivx8o89tO5PVPXQAFhJMjXRiI+lBq76xaM3PAzfp4WozoAlTiaiBQfMX/IMWrYuQNLAyDLAlEsVKyOzMNiFX7wIYWVT+Q6+Y6SZqwvVGtBowBKQoGuUss7FrujWfJVNoNlDVRK1Npryguses0Lqm6hrawDM5qdY2UZ/cfEqtn3a9t3zJteveElcMzYA2HYsn7z/s0+Ymfpke7ux8+C4PfMH+ZRNnV6GOMddzPO4jmyZilE+HF19g01+qr4sczHMah6seoL0HFPrKY/ti01ztk0/+qA7rtvhu+bu3bDkd+MoeWLx/JW9C763+bMi7ZENqywGkbKpl/0eJuBjfNfbqPpxMbc2yaaYYlP7VmY51XkpPwDKZbhlDOY/rAK/YtRpOdCgOG5z3l86S2vFJne+Qhkf4jLnYlTbGmkATGQ9MowEqY6dL3DGb3BUF1I9rmpqgJqDltJ7zDoCC+RWdQB81QPX3q0Gs/p4AbLejAHGiI9hBEDtBIBZX4uSjQHYPpBTu4Vg9VVrizoWBoBZ+6qzncvFzv0QAJjrALucSZfn9YzV+NCTT+6k7NFxKmMF3hCW0hVUdx9HlAGg/Jja4s2pA4B+r8BX9z3xgbm7W00WtGgPQNLfgT22MP07RL1dfOSqk8S17AQKNeyrNagW5FjX7QwCDYjFx+oYcMu07cltV+3s0KVBYiC30Yz2gfVys9xnDmxnxPE+OhZY9ZioYZu10aHlgFi2kZqtAmpZMspVm8cq92ekATBTPIX1kC83FL8+xgaBed1bIVT5pboJxgBBlRdG3bdaA6OkAQxg1a4KozTbwzMWlX+wzjRveEY1mJ6KgNiGmfQPfBUF9dNNtacypz5vyUlw0V7rol0V++0D+rt98Ep7dO+Gix8GwLsQ1vsWMAHdGUfxawD8bo6SeIHIAvPx2poGB00tJIBgFzBODULlIltaD5eDDq8A8985nccZPfuMtVUF5tjmsbCvh45/sHy2qlhdzCrHFGshNV2OotfbmiWjJtTihFr4EbucC+NeZ+QBMIEl6H5votMYA8T+A2O68EVDZ4xwWXWJWgO1Bnw1UANgXw3W9WsNjKYGPCMgBw98VYw5dRak+4J+37RH39hw0XthNd2SxHEzTpL/DX9/P5AJ08An7cbF81d90LTSKCxpkcGsKO3n+k/wBXZkl3tNiWPuyvqrdrt96kfPvfubYn8w4KvSve4xoegTQccCm9rlQPfXd7Q29dMiZYNmUVPUhXY9Ifv7RvrURz9/dMVfNaLo0f0XLP1c0fofdfkjD4DpgDYLWrELc2ZhgEk0vLXty9jgmkka9S1Tj28YNYDt53rfDuOs1n2uNeCnASszamVTYdMe6YBlaJDuKQ804Z726P4fXTRr+67oh8BSHgKCNiVJ9CvGBMdx8pN2O4YcqKkZtJYJ5tNgCEqlNft1AZkqMB0aRLr6FwtLEjV1tmXQqwKEXaLoc1/hTy1c+Jo5zz+/hbuQTBLTK2XHTssTbDqJzH7DUk1NsKsMeK4DYvkd/N3aYwGA2VgpZs1ijk/MJ0zUfn15DrIWayG1BgrTQA2AC1NtLbjWwNBqwMdPtwymlinWl62Vwao/6M/7J9ssgG88fhHgkPgTcN+aAh1+AQDvUvjfNrC//xbH8SHAun0LLqa/CTL31JlDi+3JYNRk9usSyVnFfrrIgfFpUyI5yROUgJlYO7HWukklsNk264FS1tYUWuVGYiuD98vXJcXG31f2JQ4VcIui43EsMzYAmAhoMwGxXPyHx3ER1WOuNVBroNZArYFaA8OkAW8f2MBpj0B3yny6oUG6jzzS/CIBx7j5c2ry3PvTCXyVRoKOk0Xwz5cxgNxsRseefMTKDVi7PXYzifeAdDgHQtTlzao6tkBTZ0rtxgCr/XG9mVkEkHrL1yi/bLNoKoCV/XYxP19sbfmYQdP9fbMmz6QI0XVwLGzq0N/HBgAzTWAsECsjB64KEdUVnYUxKMADXgQc6qbFR648TCWvzLYCjmegokBnt8FL/HuCdYLgyxWsrVpQrYEh0kB9Pg1+snwjIMMIcgGgQjO1TEvebK0ERr1Bv83UYUBYZILjZDMEwTogKz4fDdqm+UAA+JLLzr7zelGWM5uqYYBdwHRmbAZmOYBptVnlhrZ950pV3+S7KwNfF/9hVZuuDDDZ31cwZ7Zhi1O8AhHTDzhmaSZiOgPPya7WynnHLDmziDkYJZljBYCJLDAEYOwHxGKTrWCCM0zxKC2IosZS5qWvzLaK0lfZcmsAXLbG6/bGVQP1+TT4mffxgdX56fowqypzal+QLsv0lec4a8ZI0cwfeMeuaHUSxWekfr9RBJF149+3YX9t+mXlA6xhVl0Bq4oxdQbT3UFjkZpd+2qjU5Npt5WcQIUnnfx88capQNjG35cDWFvg2+utwAJn29UH0cJHOj4lxgoAa8BsbrZD5nwcn6VkHmmZl74y2xqV+a0B8KjMZD2OqmugPp8GP0N+TGg+AFRoppZpyKePyrRH5168LImja8vWPpaSSmkSXZAFkY05sApcWgHorKJzQapCsLMmM2SPvtovkZKZYF0HXQJmZWX1A14pU9RFiTEvOx3IdgAq7Me9U394rz/JjXHU+AcA07eAmL5bQZ1CCdXq2AFgalokMSAWqsW6AKqBMi99ZbaFDnxICtQAeEgmqu7m0GugPp+qM4UOrG3wtEegjQLMqcOmPQowY2jO4F5wLEIEaJ/+2PgBiwDTBjzL/VMFqfIFqKbAVyHAtaWO0SjUlvKsinv7+SbJrVd+75GzxEb1PsfqqNAkv13WADN5jpOHweT/960GKRbuMr+tJH5jO2lffsCCpW/6xWM33AZFJDe25MZ5xyw1phVz7sMIVBw7AMzmjJbnt87lG3J9l3npK7OtkDoapKwaAA9S+3Xb46SB+nyq1mzb+e6Oa9qjPqB2Ybt98waHXDE+QNa1HzJTG6APRsBpA/I1Y2pBKtp3QaCyq4ChPIIybiwSNUWGbRlfP1+VWTOWI9gUFIse9Mp2pJ3yPZNp8PNt75x6GqKms5RhKZsczZi4rf9vXfl1uiSjoscSADONYGmRajNotw2qq1Xmpa/MtsJqaXDSagA8ON3XLY+XBurzqZrzjQG7stIeYf3AtZcF6f7ystGpPXyJURYYH1uYEr7sq00vVKbU3gDVFPhq9QkzZzX3fg6A6xybfgplM+Daoq+lssAYUDWNHYDvriRuL/j4Q48+wctNEn2HVXW5DBv/X/LcSNGelcG1uubOagBes8A6XY8tANYHxKqZX/LGtChY5qWvzLYsVFDpojUArvT01J0rQAMsAM/2XdEP4aJ4SBDxxLQt9fkURNuFCdEGyBrXtEfSuD0AtTLNU2ETiQi2AHY+XcyBQt/AV0AD7jalevIOfCWBa5vHgrJZYDef37wJMzXFElsIJgDMfqf7AZuXlRzhGWeXkxubezYua72c/DCKo/43rU6XpFX02AJgphE5xZEc/dnn1KvrZjVQ5qWvzLZGZZ5rADwqM1mPg6qBGgBTNTWe5ST/4Bx76QEEuwoNa06dCg2f9ig3bo8I2pUCwExd3mAR2RoqQOjbpinwlS+4VrHVVv1FwHnok8TGBJqlOM35+S46FnJONx606RclGjQ5BZLcsAKskgF119y50YrfkguIFdUssGqOxxoA84BY8Kbzy08/8NmMA7zNhqjL4hooE5SW2RY+8uEoUQPg4ZinupfhNFAD4HC6HFVJzD84mjX332B8v3fY6pXrxXE6BNDqVS8i7REIz4BVD1PltJ8qv107f+ncqqgcAGY9LIwJVoBBGzZVtadMaY9CBL6SwbUDoC7VDJrpCAuA5eLnaz7P1EGwxDpk0NqtpMrn62JOzeVwAK6SO6pntcu4xhoAuyisruOmgTJBaZltuWmjerVqAFy9Oal7VKwGagBcrH5HWbpPiqJUL4HNqQtKexSS/WWjriQAZh3zBaYasHrJZWffeT3/rQiAKrbrO4ZQbLWJoRYfHLBy1PNj0uC7m7Si065ct+7u3hwQ/Xz1bePgl9dVR2UWJBtMk0MyyFQ9jmO5GgCP46wPYMxlgtIy2xqAKgtpsgbAhai1FlphDQwKAFdYJXXXCBrwZVahiQLSHmXNqT2ZWiVY9Tf5zo+boO7SioQAqL3OKoJUFQFQe8AucOArJteB/U27YwK2iujXQRjjfECsPFB18xfuaBjz+1UtUl1aJBMri/v5Ituh9ve1Oi9qAGylrrqwqwbKBKVltuWqj6rVqwFw1Wak7k/RGqgBcNEaHk35PgBYlw7Iw69WCVZ9zLO7V/7PHLp61eXiDPrIrFIaJGxVugI/E/itfNojCbD7PAaYALDOn9hkuoca0QAAIABJREFU2o3NF/+dBbKC4GDH7fXsluM/9OSTO3v/7uDnK7ap8h2m9qkHaBFgSs4hbGy49vOlzgsvVwNgW43V5Z00UCYoLbMtJ2VUsFINgCs4KXWXCtVADYALVe/IC3djRPOBr9zkCOoNF6U5FaryT/Y2+Vaw3nwEFg8KpZpQOzG2mvRE3n7GhrRH3oBdWEocvDqNvSNHy+iS+mkYp+2BYhMgSyXblO/Xti+68i5+vjlZ3RRI7N854K59f2kzVANghZ7ue+IDc3e3mpBkOoIk0+Y/cGC04yhZtvjIVZ/Dypb5u80Yul+9qWYzOvbkI1ZuKKKfZYLSMtvy0dU3Hr9oElKwfMJORvJNWGsn2dXBS5cJgGnAI9kcJfGCxfNXPoP3PmyJqu2dsKOjSeN7KPT5VqU1T1uHNH2VcYZa9GRsiw5i71qAQyWA82RWN83ZNv3og+64bgebdAswqV8jEqD2lWlif93Hnn9IKGrRU9hQU/ofb/a36LRHIRWn6StFh2I3fPyD4VLVmFi08B6Qt9hlaC7mzi7toD7CmNBu1OcD5i95Jh90K2nHSbRs/wVLK4VLsCGV/XsNgEHjYS9Cg7m4hx0D+5JGQQFxmaC0zLZsNqzb5R9tYdPiI1cehpZCCpQBgN3bKHZPDcHeuQ0e497jO8e9+kly4+L5qz4oy/vGhoveC/92SxTH0/hvvgC4ymt+UPNe5PkURN/Es98abOoWsGY9Utb7oOZQ1TcUzKkCX5235CQAT2spY5XLKANfecjrys8HvipApi+o7ulCoVMXXRZZx5f9LTLtUehx6x4CnBhlh5RKvqwv8FnLP/bQ+qtD60WU5+3nG2XBrVaewAwXOZ5hlj3WADjYB1yxAnwvjtRFVeQYsAsztY+sXJGXPrkfZbZF0UEB/ck3S7y06vrrDk41EoVLrQpYUfSmGGRQ9nuI9k4wAKw7l3Rr1PUcG4Y1PyjwVIBueo9g4wKAq7p3dcCujLRHvoGvCkh7xI7w4Ky34ttRqmm0zbfLl/0tOu2RzVgoZVVgvUgdqPqEpUVS1fHx86XohZUpys/XbEZd+wWb5mcsAXDwi49Jw57ARCe61DHwTni81Bd56asqAA5yGaWerv1yToxwUQA4uNwochqfqMYh3DuFAWBMF7YAuMprHhur/VbDa6j0V+RZGOKxiTrnZbbFNT2IOYQQsEqLCdPsi369RQS+KibtUd6s2DM4F6ioCJk6zZdnFo3v/E4JJ+azL9wYIdlTNnUI9HIaxtaTAbeOEj1pYQKtyhFMHzC9pG1e4JxkhM3VyhfMpOm9HZ+SYweAB3RBY3HUrT+iumUY4uLhvsTdzFGLvPRVDQAP5JImKsHh0SU4UIX1nkTxEWC6u9B9rWkvOs5M8JDunWAAWHRtoKxTKhiiyAq/DgSJhDU/iD6WDYCDMaOE71WQbylh3vgsD+Pe7QLItx+6euW7xPXvy9bKwNI7kJaCqfWVWVAwLewYyZlwYxWK/N0H/BXqV1zEoBUBrEiBrwx9MenANIR8WqRs6bL8fMVWnXx+LdIa6XIH1wGx9CtlrABw8Eu+/SHizV4FuXTY91s6Pez9g8cFAA/2ktafJipw4TUqsDfIq9J2bL0LtFPQMXK3aAUtLvyFzI3QPmVPUnQ9LGt+HABwuDHiwfbCfItoD6ph2qJtUW0ph72rk4X6C5u7mjP59ZQHro/JOYfesuorYrOhZfqDftr8qYA3rWb4Uh4srZH59AHW6SgBrLYb8RfidvQ9eKSeGWDkyv7q0h6R2gNGOZqI3hC1kh9AsNA5qjom/2iWFimKo0vz9Yr381X11c4E2j6IlVa+BYgmzcsIFRobAEy57JU0r84guCoXzc4BageCC9C/Vo9ltiWumUrNj+UcDRMA7uicdnHugV9FgKeS9nu+Gfu9E44B7uotipPzKBHIMQA8TGs+HDikr5yyGWDWszDnHw6AA50Z6PewUmvMcu+qVoovsyqDVV95BTG1+WBa5168LImja+m7x6tkJZhgVwa0UPZXMlX2BtPpdTB58LKz73qbOGMe4N964lVAWA6IVUZaI6zjlABYNowt2bS6DoilnJqxAMCBPtTY2rb4Hb9cyMKCmbZZ9BIvSgchYS5lmR5VCgBXc37oQLF6e8S8+jBgJtau5txY7Z2wALjZODGZStb7pnmrpl71a36MAHCI9YIC0zBnhvlbWM01Rt+7oQGwDFZ9oymrfImLkOkL0vG7iKrE4H2CbdP/dEdRqO+vjjV1ZmsVvr+O43ab5m4tFQj/80ULz28nyYrWVDJvcv36l7waCFDZGLBKA1KD5AqWIkcHGMpIiBh5AFwJ0ynl2WznE1wAgAy1gNGLUjhWoroAuMLzw95nUZ/ZMJfZUEuKKgcfV0Frj9pBrBx174QANLwvm5Ik+hXVN9v00DBsa35cAHCYbx4O8sLMv3kPh2kD24ZOv5P2rkmybYCp0tIe+TO1OfbV05w6lWcLzHXBx5xm26OSExOq8KdlXfAFlqao0qn81SfMnNXc+zmdybFSDYq+hmCVnVSu0ZuTrIIq5VjbrolyK4nfCCD+Fmi2l4YwaBcMAbGY+XSyq7Vy3jFLzgzaZsWFjTQAHsSFhz7f+AWDywpzoaH3zLokIWBKAReZyjDA1Z8f3Fx9OAEwHhG6+nODP4QFnpsXwP9rtpjr17TfdQC4+nrNr/lBfA8GYQIdxmQY/z4FOdMN347qrzF872LfUktQlwGWAXxqc77ERcj8sUceYZnxdmCSK2EK7cKuqsCqq0l1dx2SIyqT21Gxvy4gGtsoFr+b/IItxBRatB+wKrmxuWfjstbLyQ/BX/mQQhtNhWfTImXZZXu/4+L7W2wLIw2AR+EDOohLm/2SK+mylO1YJQDwcMwPO/fMl7XAIMt+CTnVMK+74Zgb0t4JyQBbaVoF4IZDr/k1P4h+DwIABzEbRnxdQ+jSZF0QQr7VQncqjO9dqlgC8MyBVVsGOd+XvImwJ1PLNt1nDl296nK5LcL4ct1TMbgOALgyOYIdWdEMaHVik7uaVZkIc0YZdP2S7MPLqmF9VoFNrA6yJ7zHi7Hc1D1ZRjld5OYi2pZ9i5X+w2PmKzzSADjIC3VvJfY/duE+zvgHNMxrPh9EEWPgpysKsB6mml0SN38lAHCw+ZEunAUAUqPJXgHtZUB3MD1lFod5/4Rtc6B7p1IAOJheS17z4c5t4gnF4ADE142jZNniI1d9jtcK+11KpWb2dohxYj72RYPsYGssVc/g9i59pXRK6tnSLLB0AILZkxPWzJxt048+6I7rdvAfipApj9+SDQ4TSEsR4dp2XkKVJzOrGtDqDC6JOXpVgFZndl0AQ51Gp770nLsu5Pp2MsmOIjLTHWpeXeSUBn4l02cGfNtJ+/IDFix9kzo1U5YldhnbsNQZWQAc5APdO4Tyl5gQH2jsksGaDwVMVG2FGIOw0DGANZoAOFRqHQVDG/aibAaLodaZaT2Eb6OcMVVg71QLAA/pmg8BDG0/7IMAwN3vhv95a7AaCfN91e/fUGfFoPeu7Xrh5UV2VxWl2ZuplUChpSm2elgWQJPAXgc0z9YHw+r1w6LvrnMq1iOZRCtAK6meqoMK31gtuNSAZal88LRHQQH1MPoCh1hY2WeudpxEy/ZfsDR9fM2mSeqYO0czJm5r75x6Oo7jPXpVDb7Cwbs4YIEjC4DDmj/nP9TBLlOGS0awNtgiU5i0hbnE9F4JpprN6NiTj1i5QbWmw4K5tIVKMMBBxqUxNwy6hhGTxlAXzv7c54PbBH5wYYt6c5TECxbPX/mMvOZGbO9UCgCPypoPukY0Z+ygzsIg+9nknxsmrZjyDA86LwP+7vnc73qgtB19UczRa8mi5rqgAtS+MtlbPQtUZTNeM+jOg1YCaNY0TzbLLtVcGmU3AwWX0pkEY2yyrh4zwwb0dHHotEcq9tkV8JvSSNms0aLLqhlYh1aRXL9Ktrlr7qxOzTQeLPDIAuAgF4D+OlR+qINcBA1ALihAVYCFoBeN9AKoN4MOpCvxZBg4AA6mPx0ADnPJTHWGWRsE3i+sxVzk6bDrWf2owxdI2LYKfADjHTbvncoA4FFa88HG0ptDPNgcK1rGWRhmP+sjNId5zFLLH6W963CVNVYpgql18c8VO+kbbVk2vVYBdL8+qgGwjkVXtR96HkV5Kr9eV9Cq6qcKWFqZYhPYVP/o1Pk8wlZ9lAbO9Nea2Txy4pWp70JE6yOU86dhum3nuvMgEF2158zm4Re/+45tNvWzrCxe0yZHMJOG5x3WBOFCADXe0+EoMcoA2N8EDAfAAS6mehYrKANYBgA2pNsp49LHp6ustoJd1DQAOJj8QYAsBaArE3CM2N4JcM64fZDkh5Nga7ICa77M9Shqv4zzKdD61z4yhpGvBsBhZPcOvZyVSPB5J6SZc9t9+VruLGhHlpL99U57FCbfbo+FVpgje5l8K+TR/J3DjIs69yIjq4tkbBsESwekHZhVo18txiYjOghuTk3VeXdPPOUCXlndHPAnPBbIfdOCVI+AVMoAV+rXkc3JRLSg0Yrfkk/BNPos8EgC4PAfOLW5bZBXdoNpahD5vUWvBtqBL2MDZ2XZcAOPiYlUjisMC5IewUpT3mBgYwwB8IjtncoA4FFa88G/E4ibQZkPdIHmqVgArLF6GKW9a3MRp5QNbar8/7P3NuB2VFWacNU5Nzchv40QTBiiAoO00E9oIECANODgDChj2yBBbZCQkMwnXqQbHhBRsO98ikAYv9BCgt0EgjS2TsIAIgqoLXQjJpemI9gmtCN/tooQEOkkQG7uvae+teucOmfXrv2z9k/VqVNn53kUyNm/a+9dtd9613oXDghKRyZ0G5a0reUubTnnzPi0WfQC44ObgOpt11567t2X8qyudJtmK3EAmS6IppvkAWrtMeU8Rsw54pQxEs4SAX/RBwze2NKpiFLWTsXwYuYlbktcO2GVEzdpXZYZM66ylvEAGLcyIhdo64upzDXV7UVACOIdMuVSUROH/cSL1nWw7eiSWRwAljP01ns5dZS6zABX7Oy4XRvcMy8uxT6fqrTnqwyA3Xw8y0+kql/eexpHTauoBSPaBoR2bsWt4XLAoXW7VJu2jDeMMqskbZaXuND4YNlm0GFvWSBmC1Zdxum2XjBjURjtB/HE25I527pTax2kdGEtEKy0pYaLtZCx1RCkMlaV7hN3Z96+qCQAdvPyT5krNwDcfAjwY2cdM5l5xjG3jNVnANiVGq6AAXZ+Qe8vAOzyg0u3z055AHCF9rzz81UiBtjJ3PL0TpK3XZmza3EZV1a1BprKHuQF3MfqWg6Iqc6LTXZgMy322u2Mmq1pxcZSIMwWWPKEpbTGwjEGD1BbulNbmVzkMs5rFPshAivIJQawcldkdZyvwiQeAFvtmdJVrgIAdnKBSa9Mty/xLi81ZGbdZ4ArBAYcM6bcjzrO97TgEu28H8Fec/uBKj+2zeYBnWGAK7Tnne+TEgFgsua2+1PB0lo+z/n73fmadPns2pw9bF0HbszYrtrleOBS27VYu1ftCm7yCNPdFugOLZstFnxpW0xcIcOO2gPqIBN7q2RVVRNiWFcTO2Hcl42AvyI+WMwCR+MDtfCY2QsuTGVY0RXQ4puu+nG+si3jGWDVgWr+ni8DzGHmevIiUNxX/b4AwEV9yGldlt2yjF10ga7g2XG7NrhnXlyqaABc5J53vk/KB4Ct9k2+AJj/TnW+JkUAYOS6axw7o6JCd+Eo+h4o4R4ZhMFeRg3zK7kHlw4HFzfFgFUHHwq6zv4mJrIFn9qmdhxLDP1z3Y0t2d9MmybxzhjG1qTdls2lbtb8tEjNnL1JPl+TON/MelsIbGnvnRJXqCQAdhen1l65wgFwURdBW5Ygtbc9ADY86gWJYMlZc6vLMucB+9XTjlhzAf33zi+3RSkJd/kS7Zyd19ilHgBrGUuaCz1pyekzt9koX6TPBVuf24esIlIgiW3jdA1KAoCT/cXEB9//np3b/mzr9NmPhEG4SGM3y4pm4mEdgEtHQ2s2w3PPtoibJk2258wT5bJNBWUyeSMW0qQjTiyrLVObhzs1hBKuvXTJPSvoKRoywGhVaEPALgTBLKvLClJZ5w3WiCk22Sq9VscDYNyK5QyAsxcYD4CVC1N5F+ii9gCxtHOQldvFmdoXHgArD4ltAQ+ANSyIBEJOwZcMADvJI54Fqm4+ZHkArLGztIvGsa7TZ99yyLo1S0hlB2JS9IN3JbR7efIXZXN95oFRSyVpANSNZcCiL1N+RCjYRboIEOw8TlcgDmUCVtt7EPL+sqmMjEG6hngV6V+XjVcxzHFMbxReQNIT7XvEhb8kfVjH+QZpFln7gVLRCh4A4xbWA2CMnTwDjLESpwyfAS7Kk8EDYOWy5R8/n6fgkHJ67QLCj0pJCXc5Wru/590AOfUHGdb8RQFgNx/QskDVSbsC4UcnbacN3tWziz96+ZZ0xdBy8wibqSrnOeGUq7I9QI9+BuD3jxAD7oqLtDHQQ0yIx6pa9+fenZow/hdfdu7dN9BTMmRniftARpk6aTdpk9cf6mOEJrj2cb6YTWpexgNgnO08AMbYyQNgjJXQANg5K+tdoA3Xp4AUYt0CwEjWsigAXOSerzoAdjS/zLvPFqTKYott2+Yc8EoD4G2rV0+fCCa/BKlkXp82GM6ftXz5a6KHnKULMAEZ49D2okPXrR5J+nCgqpxq1xasctnf84YuicLgy6YPf0y9brhAs+OyYVB5cxQpIlv1w3OnjnMf7/kEfGQ4DGNrtoxrd2rRvDPAXwBmpfHBCiEsem5CUSyskXycr9JSHgArTRQX8AAYYycPgDFWQgFgd0wb3V2BSsPeBVpvL3QHACsZX3YS7vZldi+6axu35x0BxE5nyI8JRTHAZGD2fXHWyda1WmInD4DVj41o/frB3766/adweTuYWzqK7po7tGIx+5s9WI1Srs+kfRvX6jxclcmWP2Td6g+6BOjqFSElsrbB1cOVaq9dFF1yyNfW3CGqhWIhEV2K3HRt23fK1DbnwY2ntQPp2Vhi0pGoTeyHAp0US8kSGcX89nFaI8TWThXxABhnMe2LIq5ZcamqXQTsL2IZW3U9Bth2jXn1c3B7prrxANhwzbrKIuXAipIL2zaIMzr6tCNWxzFG3fzTrT3vATBi1Tlg1X69xHuvau89hIW1iry45pbvQxzq+1SVAMD8hscIW4DgjHuvRVt5sckZcS4bgK6yMfV7pl+NuqiiNHuPYZuN3X/Jm4HjTkwGqRvryk6MBwDzcKe2AukCVhfVJofdpW2GSa/E2kzPBdrH+aIOE1XIA2CcxTwAxtipzxhgjEmwZewvlZiePADGWIlTplIAWOaCamgfo2rd3vN9AoDt1N15ANheXVr4PvUAmH+UfrvmliFwEb1J56CJQLCumzEv7peMww5cumWTm3ZJt+kq7llpc4HwFc/lXGRLWR+ieWDa0knXowJoOm1x5pMDU5uN1bUH6dGjl517zwn0+HXbVNlRuZ+YAhgBLFYtWrePfi3vATBu5T0AxtjJA2CMlVJl8mH3RMPwAFh7gZoVKgWA4RM/Kl2Poa2U1cqy5/sBANu6lfM+lti2CUDle6cdvuYU3kbxADhtlZduWntyoxZ8Fy5qg8qDxSsgcIcmRVEAUQDuLNnfrTN3Di6Yt2HVW8mQUWORGyDDwtrGPGPsbZpuCcPixpB+8eI6IoUVSnyLw7ZKc9KmQOC6k6ZMr+/5MnyEmYmxC1vGdZxubBsOU50HSDdqU1PsSmZTad5fH+drsh3bdTwAxpnPA2CMnTwAxlgpyOGSh+pX5vbqHJT4GGDkmrSKFRoDXLz7cxn3fF8AYNt43fimGaVyets/KzwAVj0clHG+qgaS3yNwiwyCc+YMrfiGqgoBjFEYHsuCU14907RCIuBnDVYZoG46PpWN6N95czGYhxS8as0jxxRMNi7VPFVlXVY1C6gdpj1qv4I57G8OwF9njyVlM4JYPs7XxIyZOh4A48zoATDGTh4AS61kz5xgFkFWxjPAhhasFgMsUQM3tI+wWpn3fD8AYCcfHlwDYEEKJLKJnIw3vRu7enZNzhO4O98MTNsnTOry6kRRtHnfoRVHumqPtGPh/pwBfFogjzMJloVFsqYuzJGai6lNRK7Mhiy783hkVPyr9NqRFZUyYlU7fXCZa9cgnXRn1SZpwCET/NvHb/pxEAbHQqNfnXvUpy5wsYH7vQ0PgHE7wANgjJ08AOZaKQcBMMxq8K4KQuEje1aH6c4zwHprVCwDLHRB1Ru0uHQv7Pl+AMBu5phmbG3WVhV/3s8AOElpBJfcaSbnkMT81hrBUKMWrk+5TGuwwNh+DZhOrvCVLVjtVtojsFMKaNqCeGgv+2HAIn0TJj4Yu9Y2isp5CF/x3KlLJ6bVMq7reGDsmvlyOAt4AIyzkwfAGDt5ANy2kpuLJ8boOmU8A6xjLapsV1kk5x8nJDGYhvaJq/Xannc+XmRstQ2AFKyP9P3koL9U+1btKWzUrwDYROSqvRfAHTKoDRw094KlL5C/4ylFh1Fw9Zyh5VfanG+6rgkAdg3yWuPpetojQ6Y2uxSUC7ODNp0wwZZMLTdO14pVFTCqrkE6WRybNkl9k7RHrs6nbwdnAQ+AcXbyABhjJw+AYytZXRAxdjYu4wGwoek8AFYYrhf3fB8BYDslaCpllr3N5PHn/QiAjcEvh9kVimZJxLBMnolm7r5pleY8QJ4hMNc1QZr9tWBqmY7b7VrPw0E8sH2crvuYWtAjWHvpkntW0HazddHOQUwrHp5nf3WPVfHlPQDG2dwDYIyd+hwAdz/eUbVIHgCrLCT4vVoAWBKDqWufXt7z9mCOsVZJGWD7Neo8NxzYTPou7TcAbKzyzABalWiW6zhgQ9XmFFtrDfLySXukziVMgUtDO4gfs9B2rR6NTEThZsj3PFX3edwCXhmVbeKi3Qii/w8jcJb0acXUBoHztEdcd+qHTxqY/qs9n4CY+cMMbfX81Cn1+UNnbdiZ1LcF/s01yIJ/k/H5OvlawANgnH09AMbYqY8BcB4MGDzw/zYMov8GD/d3YcyvLuMBsNpG3BIeAHPM0ut73gGYS1ulrADYVgmampc9QBUrQBNj2ref2ahdPbuq5w3PXVlWhwdkUaJZjhlgMkYTFjiJTd0xbfTGIAzPV9lH9HtOwldKRWYWRNqDePYREj0AfzMDwO8iE9vwYqKzcdbZHMy8vqzcn3uDqXUvptU0JDq9lMka+zruLOABMM6WHgBj7NSnANh5jGbLjpMHov/75u7gXz0AFmw+wX6r2iXa/f5Kp7XBHG22jPsxNXMTF7nn+wUA254HWrjKti1ZDuB+A8Aq1jZ15pg4X/o3DIh2HQNM+rcVsDJ57rTruE97pB0z60D4ysoEgsp4MS2km7R2LCwnTteWVc1D+CqPNuM14YD/PBbat2lvAQ+AcTb0ABhjpz4EwPYXQsawlA2dX9CpWL78AU0WZDmfjwfAmFOZLWPpAl2VPV/UfuSctR+HcToLZ3+k7yfbedIA+DvWbLL844vzvSVI+eXUewHJ/LOrjVV9VoFXpRu1BDzb7kAHcbwmQ3AvfIUEg8lguwr+hd+Dg3H4adGh61aPJEUQ64MC/loqyxwAaMUmCxhVKxdtgZiWVZsx+A3GojDa77Jz79lmsrF9nWIt4AEwzt4eAGPs1IcA2CkTxtjP9uLKQT4+DRJmH2fLdNWN0ukea36h/uppR6wxziPodDxd3PPOzxcSCDkFX829misAjnto7RkbAKxKgUS68QCYevhouC1LWWCNdkwej0WCwZzSHkldn3k2MXH/ZtuJgsYy8O5aZuruzHm/rzxk3ZrL6b/XcNFG2UAlOFVU2iPVOJT7OAcX7Sb+DS6+7Ny7b1D27wuUwgIeAOOWQXjBcHQZzLRftYtAkZe+nu2LASbOL+ieAcaddg+ApXZyer66uOedn6+SAmCymPZr1ozdtRLUQtinau892UESukAL8vYSkAs37LftO7TiSLZdEZvsWvxKNh8MKIyi4NkgjOaaCjwBxEiBPATDqXrmoxhQuhHbPlkQ78iVOjMPM4EuXHywiCnlAUArVtWnPVLtX/+7hQU8AMYZzwNgjJ36jAF2fFnL7DHnF3QPgDG7mFfGM8Atq1Rpzzs/XwiA5waMZrao0kPJwYfauA+7duQpkMisHO8v0mRXz67qgcMTsGJBaypNkgAck34ybUmYX+I2HYXBF+YOLT9ONUbd3/nAqwmsNBhJXrcZkGfZXhBouj7HG+q8T661EfBiQbwZUGXMw5mHKbDmseyiPUDHB/NiavNgai3dqbksrW2bYB8vfKX7oChBeQ+AcYvgATDGTn0GgG3cAbPmzKqjOr+gewCM2cUeAEusVKU97/x8lRgAWzG3zf3gAADLXbX7EQCL4ndJ3C/EEv4WXGRvYo8jAI3fTBsM589avvw1+rc2oxxFBwa1gYPmXrD0BbZuiimWgGnTB6Wsnj3QS7OTtu2xStKYOefRJ4Y5l41NNQ+T9nVAMIkPnlbf88WoEX300+fd+z16rNoCWlTlfNIecXITW6ZSIkP2aY8wp6d8ZTwAxq2JB8AYO3kAjLFSpowoNs75Bd0DYKP1SS7/bGV7t9LU2z5WQT71sNWbOf18A0STPmo6+OyGM48BdgWAy7DnnZ+vMgNgW/Gq1rMD1o3sRVMBLyVT3W8MMDmbGBVn9gyrhLF4zwpeP0W5SNvGCbtOe6QD8BJb2s4hbodham3bxM7DoB9UTLDsnWTLqjp3p85DTKuJfr3wlbPLSbENeQCMs3fOADjL/lXtIuAULDTXTLYmhaisOmBVmjMRXJydX9A9AMad9myprrpR2rmdcqZsIYJVpT3v/HyVGABbv09acxufCG4yB8DyHMBkp1qPs2RnF/PAwapBp9rSUHZOuVBzBmQCpjHzYssYgLBOE+7THmkDPFOXYsoO+BT4YdPaAAAgAElEQVRFeAOL2+S4RSMZbO24aHa4ZUx7xEtPpKVuLVoTn/YIv1tLVrKSALiolyhZSzeXUw+ADc6FB8DaRhPH4LnZx9SAOCCrKMBR1Pl3+lFH7j1RHgb4J58cBrfMv9LeepnbcDPvL8t4O98jko8+zvsqMQC2nWvM2EfBZSBg9CnjvOSIDy9VO7vYc6ICqdx2FOrOyvRIrUZFLtXYseuWMxCRcp32SBvgGYw5/b0iMEpRpDJtZh6ccXLnKgfzOCEs2eAsATA3nrZsYlpk/jw3bdWi+d/LYwEPgHFr4RlglJ2kAKsQVrb1UaKQvpyxYYJLuu2lNbtkHgCjtnG2UP4McJfZeaxdqrTnnZ+vEgNg2+eiLQDGpEAiY+xJACw5u9hzRcrxBLGE9SXxu0J1adlgck6VxOsaw6jmk/ZIH+CZxNGm55ztM482RQJdojhhtrwqnlhnP5OyRiJYOaQo4rlTG42NMYBPe6S7I8pV3gNg3Hp4AIyykwfAKDNlCvHt5vyC3mWQ5Xw+AsBRtUt0Eew8dt96ACyxVPkBsJ0nQRTdGgXhn4ML9B7Y/dIuh7RN1c6urp0wTLDMZdkknjgeo4ZLte6cVOXlqspuha9gLNrsL9JtWDZNRymKOl3wgCpunFkgnnJNN1DFVq0v+R0dD1xQ2iNLhrp5ZIKsoBbGFr5MeSxQSQDs/KItjze1u1Q0Xz5fPe2INRfQ26KoOTh145QDrEJYWWJDt3OKV4X7AaRKYKAIkOV8TxcWO11AKpUuf5zAvpKqtOeL2o+sbYt6PrH92q4dXPh+BuDrYEgBMwm7X6gr+7YgCo8+7YjVv5TVdb4mRaRBcsQA03bJuC8rACoGOMvsXlQcsGgMgvjgaqQ94oBK61RKtmJaOQFd1XNBpQrNY1TR4JnfOded2rJN0pNPe6Ra7B743QNg3CLlywBXBgB3X5jKA2DZhu4PF+jevERLz479RzZ6WyBiMUW7yBZEqQCR+7UT73nnfSFZzq4BYEslaDsArE6BRPaG8zUpBADj5oa7auiVMhLQYrsoOB2SbIYpFtOx8JWJey/GTVv6xoX9N3Pn4IJ5G1a9lZSzbRPayQpfLb3wFDifD+rtHn02XLN9bnER+1pY2iNI2zS9vufLoGUw03Q+nv01tVy56lUSAOcAgnIDwLLYKMcXpQLiGD0ANjve3gXayG7Fpd3q9tnxANhog5BKHgAnpsvBvVhnVZQpkJLGqvTe0zGQTlmjOF9EB0ULYomG9PR5n3jX9Df2eDkBjlYK0uQpwBGhUpkjjz7zaNNWoIsHqFW2cfE7E4PrXvjKpz1ysUyVbqPKANjlpTE3xeFqAWBxmgvHlxpyKHNbE86J74oLtPsLa38wwEV9AHO7p6Vnx+WzjBtygX3L5c0AF7nnne+TkjPAObCr2G1DIMj3Tjt8zSmYCm7PVSHhC+i5YeavKqMllqVqjPN7WUAwPTR7wagsa6oyTS5M7XlDl0Rh8GVV3+Lf8xDT6g4TnMyRqDvDv59w2bn3nEDP2zpFEUdMy7pNMkCf9sh8+5asZmUBsLuLWrzjhfFL1i/rwtKfZOfg/EIkca20tlP24FQHABcm5lQxAFxY3GzXz071AHAJ9rwHwAXeRjTc7t3qEXT37Lq0sG2cL2osJXKHTgFgMxffpAlt4SsHrComRRFqSahCzsW04ra7FA+smrwqXlhaPwcxrRgJBMHzU6fU5w+dtWGnavz+9/JboLoA2DLeKbV0uYrtiEFJ3iDeJQBWpbnwAFjyMCgBGHB76YxfFRlWpEh2r2JnxwNg43ep+PnqGgCrnoHJFIp8FrJmy6Fv5cpg7ZI0VKWzqzQOooCTOF9EP90WwkIMMTATjypH2iOzsdNWyc7Dtk2TuGjMOtmWsU1R5NMe2a5Af9SvLAB2edkWvcDd9CF2DftOziDezfiTg1LcRbPVY2UYYNH+crr+sdEKZIA5LupFzsdpX5wPFAWfncoB4DLs+T4FwG73EuaehHQNbwPgCr33MOaRlcmoQWs2yIJaHoscRdHmfYdWHKnZdNeK67CzJgAPl05IOn3nTC1vHg5ctEvL/toA4DzEtOLbk0971LUzn1fHlQXAri830F4GcNl+qVZ9GXfJ0DbxTzrdklOQIInJzWEtSJOVAcDNw539EGK7v7IPjSIBcLYv9/MR74GKnR23oEXDHZXdQ27XsLt7PpfnEsK2ObCwaIEpt+uHvZbIP46yrVTp7GItJCtnFPMbRXfNHVqxmNdu0l4ZY3117IUCqgbuvbasKutSbCt8FdvENu0R37AZNWkd+xdRlsQHh0H4OY2+fNojDWP1e9FKA2D3L/vOhc0ReFReXJy6plJf4l1eMlRAPpeLZhkAsEumgvlA4ZZhTB5zRQLguM/2/s5pPlLxmQqdnfIA4Art+dZzybFtg/F6PTjm1MNWbxZdLroKgF2vH+4GpXzPsc1U5ezizCMvpeMCrcPmvrjmlu8DuHgft3cJgHYxJ5dtSASytAGeLauaE1ObTXtkKaZloortcs102hKlTeK1wWNpvfCVjrX7q2ylAXA+l243GwQDGklPjoC2m0ELW1F/4S/y0ldUX2XeX/ylKhwA573vpAC4QmfHMUhLe4LoLFKV9nwuAJh/K0uB4qKeT7yhdGn9tAFwVc6uztmSlVUKYEXReFAbOGjuBUtfUPUpBb5U5V5jiGnm1gTg2TK1vD513LX5j45gHP5+0aHrVo8kv9u22WyHHxetYQNtYTHVvlT9rgSyAuErAxY5PRRBu6rx+t/Lb4FKA+DCLjhm64y6FLhkas2GKa+FBfJFXvqK6qvsa5NdueoAYMy+K/v6YOaQyzMM4aYrOvVlt6nOnidl3XsJcSzHxMAW9XzirWF31g+fAikZc3fGiX9DYs8uvkXFe3b9+sHfvrr9p3BhO5gtiRWvUoJo7taNfjNtMJw/a/ny11zNJc92OuAwuvWQdWsu1+kL5VItb9A5U8sDqg5SQnHBq7nrt77ImM66sGW//LUzPgKppL6ZaYOTnsgmljhpnyeoZTN+X7c8Fqg8AO7SF28ValS6ydENFHJJM9+TKCBf5KWvx/syXwllzeoAYFCkQJ2hipyd0jDALUD+4zAMjlVut1IUkHunFMI0lggAd2X9DD+4VOHsujwCGUEspJuyrZAWaIcI44ldzq/bbZkDwHjkzoWvcmozr3jiwgW1aGZXlJ7IKpUSLIBPe9TtU5lv/5UHwMR8pXuRGlwIcgB1DnaW2vU56SSH8XddBKuUe0u6qhUCwArRNdoMOey9os9OqQBw6Z6nhnueVCuEaSwfAHa7nyT2t2VKe/3sOnhQpJog7svwF+/BsLKRhDXWGldJcwNrzUFR2N6t2H2KIl5+XkuQTgDd1pk7BxfM27DqrcQktm0ypi3UNTqJD46C8PbLzr37BnosQqYYv3G4glr46r5k2S3QFwCYLEJ5XqT67mBk/KVjspEMXNUBcN4XaHhhvQyH9O1uHiTVAMC6l+oKnB23gMXgAxy9/6qy55M55Q7oSwaAc58vvVk03xPsc67Xz66b57Z+K0bK0bIPGT2WKknXYjbiVzxQaetOnYeYFi9G2YE7tcDUxbpFs4PQEc4S7RWf9kj3FPVe+b4BwCUBwSh3YdE2KsRdD7GHdQFITrYvBQNM5pbfhRIAaxB+Dbq4DLEsiCLFAODm/gi+CwP674hBGRTR/4jU42enVAC4Kns+2Xh5A3rWXT+Hj7Fa75VizwLeS6iK7z2Dh5tVFVt3ZyJ8VWsEQ41auB6e4YPtwVScBbYBwK5TFPGAqoY4lWz/pGKUreaM26XaKty4ZtWlrIWvgsCzv2oz93yJvgLAOQEx5CbQv7TzGi728sIZgeEX/SIvfUX2RSyUxwU6+cgAze8JIPivkJtMUawYAAyRM9uCKDw6CKOl7sbenprWZZ82SA+fndIB4CrseXpv5DGfDnhIx6sX/XxiHwoFs6rG57UKZ9fNcxvXihXry6hIc9uqcCywKRjMg6mF1c5BTCsdo2zv8o3bkzz74GralbJ2f+YIatmNyNcuowX6DgCTRciPscsusQlbqtoouV7W5J0bX2aKvPQV2VdiLudr0nJTdbtXiwLAnfy/bsffaVd1RkS/O18n/EBszk7pAHAuH34K3vPs0uW2N0rmAt2LADiX/VbA2cV3YVfSROE57pHD7Ira0skxbDeb4msbuyw3oiWHfG3NHcmIHQDLTAytgzbJQq+kVbHzc33mrl3XmGAjESyf9qj4A9ilHvsSACe2zgEoMcvohvUV7Y3iLjL2bmw52Lo0LtD0+sA8rcAK+8HELYAsCAAzMaZu9qnbs+RmTJintpOzY7WnMqO0jAFm2+vVPS9aPeeeAiUDwLkBfa5B3Z5b0kUvnV3ME8K2zLbVq6dPBJNfCsJgmklbSb7fmTNn7hSlWoqxMrhHY8S3TMbQ7TomLsY8V2V7QSn3YlosC2sM9q0WqXsxwcr8weytPQguZgW1rKbuK5fWAn0NgJNVcQsy4q+qXz3tiDUXFLnqtpdQ/ljdXV76BQBbflzJgHq3e7MAACxxkTebiz2AVJ3DHjg7pQbAvbrnVfuC/O4EDJcMAJN55fA8FrxC8n0Xlv3sYvaYbRkr12eNzqvMABMzmLhB0+DSllXNQ0wrXl6GpbYE6TGbq/vBgPexQGPrOSmKyQns0x45MXXPNOIBMGepDF6qxu6Nee0UM7Bh72Ka13x6tV0V25KHi3wv2Ep2Ae+2TfzZ4e+gvznyyEmvTBn8RSOc+NDnf/T4U6J95vd8L5zAao6xH88uSY0UBuH7lCvaivOtN9581YgxrnAMMLGdLqhT2lu3AANUHY3HmfCVAya5a67Q9FJIBLK88JXunu3x8h4A9/gC+uF7C3gLeAsUYYGrFx27DC5Bt8aXxSAamfXSqyde9Mwzo0X07fvwFvAWyFoAm+s3jIKr5wwtvzJpwSRmmG2jiuvhJt5W3zJ5iGmJWFeTOfLaMnClLjRHsGoV2Phgn/ZIZbHq/e4BcPXW1M/IW8BbwFvAqQWuWbjwXRMDwZOg6j0r3XDjiit/NHKt0858Y94C3gIoCygBsIC1VdZjeq9y/C9raEfMK2r9mh8Tg3H4x6JD160eSSqZgFROh1LGVdPl240yNcNyo42UU8F2fHAU7hGF0X6XnXsPpJ70f/rFAh4A98tK+3l6C3gLeAsYWuCLxx97PYjsXCqqHk0Ep1+1ceO9hs37at4C3gKGFuC6QDNpjZKmSVn49/cQMau3dgWHN2rBd1P5fnljELRlONyeqaYJEG3m5QZcpkeAZlsRscsOlam7J4Zls0C+bjUt4AFwNdfVz8pbwFvAW8CJBb646JhFQVB7VNYYCOS8OTEezR0eGdnupFPfiLeAtwDKAjx3Zlawii2TuDMr44f7FPzShhcxwoS5DRvByfBh8G74316oxcoWcgguU6NOpT1SjU3OemdBKwI0C7r0AFi1Fv734izgAXBxtvY9eQt4C3gL9JQFhgH5Diw69j4Y9GnygTeuqI+H3yRu0lEUgDtZ42iZUFZPGcEP1lugxBYQpUEiIBfcOgGYhZ/IDL8FbMOJiQNFLDDr9qzDNJfYXE6HZqmoDGPJP+2RzoTZuF5ebLKde7YHwDrr4cvmawEPgPO1r2+9yxZYPHzo4IzRGS+CSmbqCy082O+/7ZqNH+zy8Artfu3aZ+FrdfiF5ecfcFyhHRfY2Ze/dsZHojD4JukS1tjn87O0PYb9VQFjHyNsuQi+ujMLnHTS8MCusdEtcPF5NwC8mzY9du2nnDXexYaUTC5vbK344EwapShqgH3OmTO04hukGibNUj8IZLEmNBCBSjVRVNojk23Zdv/mxOxagf6SxQCb2MbXqY4FPACuzlr6mTAWWPrZY0+pRcGDMsP0AxBevX7b9Mk7d74EdpgG7FwDQPA5K5btH19uqvBn+OGTBqb/as8ngOk4TDAfn97AYKFJ2qNtUwZfCMNgX4PqVBUvlGVnP1/blQUWHnfFlbCfv5BqrxFeuHHjl1a76qMb7YhYYOlYWkC3Fuz+djstEiWapdUmA5q7YYOi+7QWyyog7VFiEwlY10pNZBkXjY5LLnotfX/9aQEPgPtz3Ss/awz4TRshWnnrNZsur5phbrntOcgRGaRyRALzsXnFsgOPrMJc2yqOQThTOZ8oGPNKj0ortQvQaY9EtZJ0SDvmzD47SZHEloV4xN3eJRpvd18yHwt02N9o9u5d0f6TpoSrwTPobNJbFdhgDFPLOZub9x1aceTLN9167JQp0c9nLV/+WmyP9esHf/vq9p/Cu+Ng9Gr0abywoUtwVvhq6YWnwD6UfrCXrUUuatIUSDeP+22PWgtso/edL+gtYGgBD4ANDeerldcCyz694OCwPrAZGMGpuqOMGsGS267beIduvbKVv+XW54aA6bhJMq6rly87oJ0Xsmzjx4wHwfxym8G6RrfA9a+g/KH9lh5BnPaoY1Ia2KpdpT0LjNnTvkyeFhiuLTx+1x006J3YXV9ZH5x4PIzCp7b/x+Q/3bJleHeeI8i7bW1XaAFoNQHTMXCOohhQ5z3PMraPZUdzAaqxQdLxtYbAPBfTinIS59KZb9RbAGkBD4CRhvLFesMCixcH9RkHLnwkDENQrjX+M94IokXrrtnUzstn3FLBFeM4X0htAeB/UNY1ETgJG4Pzly+fF3/x78U/bCJ7nTlgQDDdPtjrUQDBJ+j00ctlVWmPmnNrgtphhFAWXIzvvOqxTR9PbBID7HrwRCNsnOzFsnp5p/TO2In7M4z2WDjLb6uF4cLUyCvgBp3MBwuCRXG7Ruxv0nkfukKzJ0AdI+tSVbnde8q92No92/2x9uyve5v6Fi0t4AGwpQF99XJZQN/1WTx+uCht3bErXLBh1ca3yjXL7GjWr48Gt+94/qeQjgHtsgYg8K4Vyw5YXPa58ca38u/OOAJSUDwGLPcUo/Er3KGF7UfR2kuX3LPCqM8eqaRmc2Omp532CFM+AcuJCWiAnbhRX/TMM6M9YiI/zB6zwFFHfW5ezPQG4Rwy9Ggi/EBQj24gYljg//xQFdhfekleumntySJ1Zxr4ErD70qv/8dW5n1yxLKmPj/2Nrg+i8JPwzplG993PLHD7O8DixfWt02c/AvuN/RCfiYO1FdOK+2TiiR24K7s94RUVv1p2xcK1sMbnp4wVBaMTU96ac/vwk6+7NaJvzbUFPAB2bVHfXtcs4Ij95Yy/3PHBvDhfzCLARWV8oFY7aOnS/V/AlC9LGbTrcwusXn/H6V+El9Tn2PGLWF1E+5UV1RpGsLlNABGcftXGjfdiyrMxwGL3au8mXZYzVrVxHHXUZXPqgwOnwIXn9s7cot9vf33KO8DteWfV5ouZT9vNmWFtlQBYJZTVp7HAPJtnwK1rVWXyLA6CrTN3Di6Yt2FV/KHeCaDGbCBkGZ7aNbJqaYsB8L0E7hRflg2wKuF0pV0EBwPzANiBEX0T5bAAL/aXZnG5X+s0hl62Bxoizlc6u151g6ZTHYkmCC/d56dOqc8fOmvDTqGrtIAF1m1fYwuVvqiO8BVhbFHlKfdnFGBugevSG8sPsPQWSDG/jeAft2+f/N9mzdp1WBSGj9ODr4IIFnYxeACXzvkrA8BsbmAA0UMQbpPWmvBu0JmlIIws5JY6nwaqpBA2bljynhuH3xYdum51HK5VNtfnqsX+itJqCtanZ0PpsM+SXi/nAXCvr6Aff9sCvK9ybJojzQdY1rolcG+h0xrZLH8vAmCk6nOboVW4SmeYXGT7lcwxjEl7RLO5uuXJXsW4S3uXaJtT7evSFjjuuM8cJQK77ZRIFXSBFu0CGbhNXKOlDHCL/VXFCfdjXmDdk+cIrKZia20Bte4cEOUrE/tr5GFYgvsiYo36togHwH279NWbuIjhZWN5jR5kjLm6ER9sEueLWeVeAsIid2aGzWkLVqmEslgxLN32MfbtlTIY4StazEq3vC5gjsvvMXj3rJdeOdPHB/fKLirPODvsbzCZuDrPmDX6l6kcwI3wVMj/+1B5Rpz/SGQCWQm7Ozo6urudF5gdEgBgUMz+qii+OCnuAbB6LW3jdFl21YXqM92mLUCvGvuLcXvmrTpLwqh3hi9RlAU8AC7K0r6f3C2gdnFuxvK6AMCdyRQTH3zLrc/eDMrWn7AwYjvtEa+tXgDBKOEryq0ZUT7FACPKE/NXMv4XmfaoLXylW54YTtddOl1eHh/cAtdPT4w3jhgeGdlucU581YpYoM3wJvMBpveNnWMfnjpj0uYwiGaPB9Gf/PNj122pyHSV01DG9pIWAODWg91LZQB47tCKxao0SR4AK5fD2v2ZTXtkA6h5YNUBm9zf7G9nC3hXaPVx6EoJD4C7YnbfaR4WUAPgVq9RtCIKg2tBxGCv+J0Pas9wEJ6EWKY/1xpXAe4tDuJ8N69YdmA7L6OMRS67KrSKzY3XriV8hRCyIgs/FoXRfkmOX532tfZJyQsPI4WvdNIeNafcAa26gJlXnhXTos2aUpVmUi6V3Px+eDlY4KSThgd2jY1uISrPUSP6RVgLD2p3U6GURzqmkylDt9shAlZR9MdBWBth1Z1bz9e7CABWuEmPB7WBg+ZesPQFnfH1a1l12iSuZVJq0jbsb055iTNq172yvjFB8p8XXn7bNZu+lIwZHTrH3C2T+p4FLufqewBcznXxo2IsQASugvqkO3fsCk4QpSXCuKgQsDvQGDtuvDbp2QQAAxCKZevfCMbenDE648X23ytWIU9RLNs4X57CswpMl5kF1hWmwpXv5PbFlGcBc1UOqW5crm55YieMuzQNmGXl6RRMpG2vKl2VnehuHiz722hEfxuG0R+FYe24KAreDBoTCzZtWvm0ux7L35IUAFPCVVIRrCjavO/QiviDKlcAi/xAqUSX3yp6I0xsA+/Knyd20GuBX1obwDpNe5RHXuJsmy7slHcb1B0yxdqqAXDHE5BbtgCyJG/bVLF9D4CruKoVnFOa3eW7HasfUvBubgRLgmhsJKwPbAbGd2rLVKmHHU9NmjVpXjHAtnG+cLlrBGF4zopl+38jGTMWTPPqlmErodhccu8KgosvO/fuG5BCVm1XZnT7UfQsuKEf2LZJBXICDyPZ3yTtESaON74DU0rOKMCsmVc4Ecp67ZlnxgYWHXsfdHkab6/KWOMy7G0/BvcW6LC/0eygUVschNFl8Gz4F4j//Wwjim6H/OFf27Tp2kfc91zuFkUAmM3bKwPKdFmeEFbVXZ9Trt85pHvCpDBi0wppg2dqm/JSFGHGoNjpPcf+8u6O9B1Pdrdk74JLP3vsKbUoeJCxkXeDLuHj0QPgEi6KH1LaAoIHSgxmb7tu4x10aVHZ+FIeBPffds3GD/LK8ACthFHO5WFmG+fLc2HWyRFcVgCMYWfptEe6QlaY9mVnkhXSYsu2APmvoNyhibt1Wc64XVwufxa0UJYuwNYtjwLXQTQy66VXT/RCWmXZdfmNgwhf1QYaNwDoHa2F4cfi534U3NwYr19fmzTxIAC057f/x+Q/hdy/u/MbRTlb5io3MymLVOrOLFhOWGA2PVI5LWA3qtaHgftrUbQMQqhOgA/osSZHHqBfFM/rMlZXJFJl6JLdMS4n17Gd5fOtLQW3rTumnFzBacvk6TGYr4Wq27oHwNVd20rMTClYxXEtUX2B0wG2mNRKPEMzX2WVYhAq92Q5AItScb6krAmYLqMLNJKdxaY9apqRiv1FssXqsyRhg+nYYrBxW6Fa3Wi+JTBsLs2gIuN4d0dh4+jP/+jxp8joUQCbAqg65SfPmtXYNmXwBWD29pWeD59XON+NVJLW6bhfMiRgezcBCF5ID6+f8v3yloUnXpWAWqFLM9UQC4BLsvS5D+Olm9f+AGLJTwTvqoFOZ9FPgwg8gsJgWl524YDRzF3CQvwq29bSC0+BM8Kyl2j78hhldOUuFZRpxyTESDBr+4Q4PC5aGU2M38Z4FWZm4wFwlxZY0q0HwOVbEz8iygKYuN4mpmmyu0nV7Be7jtu0ss0kJnjLkztmHLjwEXB7XdQWyorCD5N44duHn3xdtlD8r6jyuBgdtjaeM7hgDdRqBy1duv8LyVjWrn325KAWfBe+Sw/qbqQyimBhlJlpUKkrZIVji4Pnp06pz39z1/hnID78cyK78phg4fhL4D6Niculc/JiytNxvLoAW7c8Cix7QSzdx4B1+W3rt0zfuTN4CZ5B0+BM/GawEc2ft/zQ16wbVjYwXFt43OhnodgexN05KQ4M8K/hv/eDl8RD/cr+JrZACWHJ7IyI723HyYbR69MGw/mzli8vYO2Vm8O4QMZmEAcNQPiIVIMMk27cGaci9TF9+h7RpDn7335D6u5hwtjy2N9+THuECZsjatvbJ++4SgaASXYR1b3SA2CXp8JNWx4Au7GjbyUHC+AeTmzH6fjgmA1uBN+iQStaLZppGvsAo19Y9V1j+41PGbgHgNOiVnNCNlgHvLJgFRvnKwFvd61YdsDiHJbRqkmlezLF5irLko8GQRPMDp21YScGXEOVNrusap9ldxHsdddSKmHY3NZHljj10cCkYD6ECz8qvxtH7TRJpBwGMNPu0jqAFjN+H/9rdfSMKz9329bvQ+X3tRuIgp/Cv//zAecfsty4UUXFTs7fcA4BupMHJ//ZrrFda+G5e3Zc1YPftgVluYClZpaAPJXrdC8LY718063HNsLofwDTe15nT4NaNihdB9H45bErdA7xwNizYgKAoW2XTHIyVKWnG3ZORZXD6L0QkdSw1nhnIwpBVb6ZOST9p+UCPXzooBAkexGsopZUqx8PgLXM5QsXaQFToApjlMboqr7UieeIy/nL+ZJ6fy1sXDoRhUR464WZOwcXzNuw6i1ePxjXZQBaKZdnXeaY7lcU9xuD8TD8wvLzDziuyDVn+1IytDppj+J7cFMoi/SjwxYjwCxJp8V1b1YA58JB8DBS+Ep33WnhKyRANdt9fuAAACAASURBVM4rjAHXNButOxdf3swCCfsLz5XJtVrti+CGvAIuGc9Ba38CZ2/zgcsOaadkM+uBX+u44z5zVBSGj6d+hXRH4+PhffXBxmPBxMQp/ab6LLIvKh8wp7LIzRcLqHspTjh2B4+Cr8DePWfO0IpvvHjz356y7wX/4yGemzjs8dF6EP6vOUPLr3S5p7FtmblAp73RbIS0WuPsivDVhRc+eUpUo1y2o2Dr4MDeC1atmse9X7E2VQDg9j1SLoLV8T4Ua9Dg7o7YNffl3FjAA2A3dvSt5GABMwaYGojgq5tMKEs+DflDLP0SiVbCC3QvAJHnp9uUu0GLmNw4PjcKvg/tnZeAVlABOwHcs2MhDpM/PJdnuv8yiGLJAHDuwlfa7HIHAJPY4mn1PV+EuLGPfvq8e78nBNxdcIXGCkdBfNsT4Do6hNlbtKs0Ka8LUHXKo8ZPqUpjxu/LuLFAtH7L4PM7wp8CW3Zws8XoyagRXhnWov8dBeHrebhDd9jfYPLuXdH+k6aEqxPmt19THqlWExPvS7fBA6+6bcS7Ad5jZXeLbrPZUfQUfFT5szCKBhIgnNgkAf1lmI+hanOKrTVkkenL1spD1q0BNjz/P4uHtwzu87vRF+EuxGFjW/3D3W9SPZhzww2HS0PVRACYDamTAWW6LE+zhvUcjAmYKPwSJpQuf2v2dw8eAPf3+vfE7M0Ba+sKxsQHk781YIGVys/0SwQuXhumDI6tGN1dfy8QbmvhQrgXViCCFsRK4nynTXvXi9t3PE9dLM2XTiR2xWOSWbbZvFezmlL2NGF/AWxOr+/5MrDrMyW96Kc9StIqPXzSwPRf7fkEtH8Ypn1ShgbuNFBPiW5RANvMOua1VICTsLlhvfGqyu05vtRGUUr4CgVQKeErnfKqtEeURX4M/055LzSuuPJHI9eqLNaKQ356YrxxxPDIyHZVef972gLE/Rn2wx/C5XQWXC5m0L/mxQCzOX+J0NWUSVMu3jU2ugUQ136g2Lt45LFrQBfB/6EtwBPE4llIJ00SysKIOGJUOzkVIgD4pVd2HA9ifp+FDyltV/4ygF3RlE1Y4OQ+smPa6I3ZD/V442LvNfgWxSU/edFmEtbAkAqC8ggQLBBZTecAXhzUEy0Y7vlg7pfJfVWQWYQav2eFXewJmzY8ALaxnq9bqAUMQGtqfOyXOB1gzX4RZCfOE6roAGK9pPBULuC7li87IHarso3xbQKVbI5g8vcIBeqrk3EUuuDQmdT1GABkLdi9fyOc9B0FOCWTX3vpkntWkPEr3aqJrahYYVz5DvuLEb5qlTnqsiV3/03RNk36E4lOJXG5w2hX6Q64xNZJ3KV1y2PAssyetJs2rxz9YYCOT+7WGvVSv8+u3RIL8MEFNRbgC2vBSvCAAA+CYsSwWCAcNMJTN2780kO9ZMOixyplcZm4VmWcL3bwOQpGYYegKkcLXwGQGYU9PTmpk5fis2pM0ufa4sX1rdNnP0Jpjdg0p1e3gLRHixdH9dlzn4T5BYmWCm6MCBAsy/SBuSOq7oZkoAJvRiWpgpukL2VqAQ+ATS3n63XFAsq0SOpRZR46ylhjhIABG/cLL80HalHtcvjnw8BAvCyL+1UP2QkAzoBYrOhWt9MjIcWqxGbUT3vUYYs12WUyCFVssSpvMGY/uCxDx+uybK4qljfj+rzoGLigKMWy7rzqsU0fJ3PQEb7CqETj7MJng8VzxbHHuL6rWeq5W7feBG592xphY38IyziPAgvjEAt80P5L3/NCHjNPpT6CmN+NGwdvXnj8rjuIC7R3f8ZbPAWEOQwtli3G9lhGEEmPXRTrC2m1JsPH1AbrEo2dd57lHMTxmgwvd+ErY/Dbmc39q79yeDtDCDtJlBCW1DJyJhfrPm1ifF/HzgIeANvZz9cu0AK2DDA9VNY9RQisFeD3acib1wii+6HtRYeuWz1ikv4Ia0ITsSueCzPFMLfi9NQj6HaKJBsQrCt8pZtWiS6vUopuWbpw4Sv1CidgtLEP6yosZIopN2bS/jCCMaYBNgbQ0uVRYLk1ph1zZp8N636raN4sE6wau1eUFu8gOu0RxI2/OilqHDwWhh+DsI+b0s9c9yJYGdaXdAjML4hfba3XJw7ctOnaRzB735fhW8BUMCtpjXw8hSwMQ41auB4um53UfCUFkWTcbfY3impE6RmI8FvartDwUIF9/cjcTy6H0Kby/bFNZaQzI14qJZ362LJDF22+BIz+ZWx5Xjl4fi9Zc+MRd4jaUJIg4s6tBVex2UVs5u/r8i3gAbDfGT1hAd4DiriegLPqw/ByMn44YtxXhJfoltsRPJwhPUz0F63cu4uCndt+Ek7bB0Qa8HG/mEVAuCq3m9GJ88X0zcs5jKnnskwqfhbbMOX6jALRFFusWx6jFE2GLVKLxk6prOVUbHE8dyovryoOuTnPJvuKbLsdi6xylWbdm1XlW+s2MuulV0+86JlnRsu6Bt0Y13O3Pr0C9vR/AcG0j3b6j+46YNmhi5OUSHnkA07YX9hV36tFwR1pFejo99tfn/KOLVuGd3bDJlXo00TkqvMCaqYJmnvB0hfI3/GUokHU8epuKSfL1ocdK3mXTh4PFu6uh/8Ge20yeHQt3feTK+4s8xpjYoLBQ+LZIIzmwv1pqtlc9EK7TPqQCV4loDajBM3rSOEKbSq4Krs/YkE1L1bYxFa+jr4FPADWt5mvUbAF+DEa0dYdu8IFG1ZtjOXusQ8b0dBNvsKRr63/tsc+B0b16HYAv8cmbecpCqFigS3ifFWr2rU4YHZgSJY1BTSx4DSJFdYtT8aIGlcXha9UC2z7uwqkwoWlkLRHwzgmuu2GjWGiiW1U8cO29uvF+kncLxy2WjBQOzQcj+7rKEDHM7r6gGWHOEsPQ9IdNYLwkaAxsWDTpqk/p9ydIfY4qDdqjS9C6EkzX3XsEv2l1b1o126P2Rj8cphdOp42Na8SimHBvMGVP3gsTn205pbv0yJYvZjLmK8Q3QSulsrPztMeJa7OYOdbErZWAW7brs0YcSy4l61c85XDhUrVmHhfev+KgKsumDa5e3b7+VCV/j0ArspKVnQe8odJOvbCOj4YEevLmpmOu4EL/usQ//YHVJlc4mMkIDgDUvMUz+r2lhMCTg7IxIBTWvhKtzyanRakPaKEtkrpHo1ZawQAjkEnBqDSgBPFzlLgGlneKA4ZY4d+KpMwvMmcidLzjOnRiTt3Bi+RXMDACi8FJtgRWzZcI4AX3KwfA+bq8/DPmaNv7T5qypSBBY2wvrsWRt+I900UvNkEyCufrtpa3H3qqYuisBNjD/YemRpEJ37ggQeceSUIAavKmAygVYlmlS0OmHb3ThSfZ86cufO3r27/KVyUDy5r7K9qWXi/G6ZOoppyz/62QSyVy1fu/gxeBmF90eq/Pmzkgr946uCwMbEZ7l8SNrtTXmQzbJidiPnViic2uG+arLWvI7aAB8B+d5TaAsoHEuchovUQ4sxexyUl42oEty9wkfo1fDner6gYGd4CmsT5YjZCtwWxMGNky2DZ3CRWWLc86Q+nFB08P3VKff7QWRtit0xEPz0HhmVuzQkDPGlS7UxZfG4MYlqxvNi0Rzqq0nQ8rwq0NwFVOs2TyR6sWh0QvRpqxvimXZ3b8wTFebiMnrP/svfEoNTNn+HaMce8uW9Yr58HwPoLVF8P/erfd52+3zunPAkXmnfDmCrl/vzEkUdO+uXsfV6AVDX7Suz45h5BNBeAsHXqLp67smz9eEAWJZpVMgb4pdW3rojC6L/AXDuu/K0xxh8FwmjhvkMrrnazl7vXim2ccB4ebiyATdyblfG/aLDctLcqFpiUkTLBEtCqwyDbhN51b+dUr2cPgKu3ppWaEda1mfdAUYJnqaXUOdqIABZc1B+EZkbru8b2G58ycA+VhmAc7oCfP3TdzdcUvSC33PrszXD5/ERe/fYaCMaB004aI93yqFjhGNQFF1927t03kHVBM8bxWzsYg4vZfpede8+2vNbUVbtYd2JVfwmg1RG+IrG5qPKGcciqMffL79H6LYPP7wg7OclbYHfa9Ma3CfMbpz0C5aA81Z+JrXn5fzc9du2nqrQOd536/uvhWX4pck7WIFjF2qbGwaRJon/DgGhMDDBhZceDwRsAeC5H2sCoGC18NRBFh47VavfFrG/rD2asRh13qZIVCHaU9igBt8Q1OQyil1NCV62YXRCzOyaqxXcs2Z8VgGyvhQ9Ee4kKqdyfefXSgFah9HzFQmx+YqFo1vmXH/MXIBa3ad01m0a6tC36rlsPgPtuyXtrwvogNvugwoLotmWQrikcN6L7AQDf1ALFBPBstU1/pLNaOiJZOu3SZUUxxqbt5V0PCTRzTXtE5ki7VyOYX65ZypY+SbR2w4gYXNm6JwJVGDBtoyqNdJVuxy3nvVd7pX0CgH+5o358I2gcQis95yF0xdrkqKM+N68+OPE4PGfnEKb3Fz9vvPM/H1y7uWppj8CWtbtP/QCJpz5Nc19YgWCs6rMKECrdqCXgOX5erl8/WKTr8Yurb/kX+NBwRGJrwmoPBLtPnAgmwwed3hC+0twncXGD1EnWYV0Zd2VgccFr7u8BjHwxddcAYPzK2wav2ud3oyAoKga30nlTDHE7nVIUvG1wYO8Fq1bNi/VjbP7ohN2JPAvp+6mO96HNuH3dpgU8APY7odQW0HEroSaS+cqmI0ygK0qQFZOIVgLi2Qse2m8/ZN1qYf45V4Z3EeeLHEtphLCQ41Xm5I0vW0HHNVmVwzful4rjxcQKQ42UKzOqD/4Ee9Ylmrg01yfC8xr1aBO8dmaJ1o8GtBiVaF1V6aT8MB6k/xjGelxnvD4ncCrtEbhAw3oS3YP3JTYiccAHLjvkSOwZxZQj4ldE5RnW7zoAKikhG9hbN03srq+sStojC/DbejwFd5754HfjPNu6f5QAWMNtWcoCS9rhgec844Wlcy5xuibdtZWVp7zZhMVsQ7qkis5B8DMAI3+U7rwZswvqg8drp0FiVJ9ZV2qMK7TKvnqhdni9Gt37p2qc/nexBTwA9ruj1BbQ+cKWmYhBfDDmC1xK+KrF8m4Pfj1BUh/Bl8yXAVE9CZ+WzoLxxLmB8zTw2rXPngz6q99tpWAy6SoFanksMi+XsElH3aqjBKktF+NaFL4X1u+b0nFS7shYJtcgT7B4CAp36OvvOONLEGf8pSTOuFs2Z/sdRgNOrbRH5qrSi45ZBENqqgUb/FEpQrfY66cnxhtHDI+MWMdlGgwxtyqs8BXpqF4Lr5mYiM6IFaCdx/82xa8Iy9ucVDPGd8as0b9MxQJD/l9QfX4ot4kX1PBd73//MpirMIc1ZhjwzDn9zAceuBdTli4jdIEWAEECcmG93wYuypkPHiJgKQKzBPjC8/cLc4eWH8eLIVaxzrpzTco35/wf34H/ngx2/xOiogYfr1tbLZ3OybSPXqknV4Y2F77CqDQLbHR/I6xdqha46tSmwa1QRVqRFkm1XhrETIqMQRExEg9EUn/mrhkX33rtputUY/S/qy3gAbDaRr5Ely1gBYLJdQnyBd92zcY2EytpT5rUPDFD5iURRd+DN+YPD7l99XXtL6mO4mQwpjeJ+QWb3LVi2QGLee0n7fVarK/KVhbMa7tp2g0ZEytMx+9iAXPCMAvHK1CSpoF+WXMNY0SygpGRnQOLjr0PjK5w/2yC5WFNcI1xrVbtpebvYjaYniebcxjXdjlLJexvFIQ/B0ByW8oFmri1RtGSsFbbH1IfORQLaopf1eu1ualcv1Hw0Bs7xz48dcakzRBDOBs6/5N/fuy6LeW0HG5UMsGrBNSyStCClo1doXngkwWtqTRJEpY00xaH+U0B5VZbtWD3t2P34zCY1gaqkI932mA4f9by5a/hrKkuRbPN5H1XnxQcOTEW/mMS/5uoQbvsUz2q7pYQxAdbpT1C5eoVTJsAWvgesTeCBW6nRZKxzZ39JE+LJFoFbEgdTaboscWkZyljjLqndncX9UbvHgD3xjr5UYIF9OOB02ajXUt4X/AwynwU+zsdLl1LISfllYTxhQf0n0Nv1vExJgut4wKty+bK8g7LQLTJPIqoQ8cEw4f+x8Iwmg4v1sMwfafieNedNGV6fU8i3DFTWlfTXRrjjk2XSfoWgesyxg2LAGjCqqJic1sq0UT4Src8Siir1f6OObPPlilW85hgsbJ077tP0wJYcDH9NTBlcISCvwagsrK5F5uq0JjzhC1z0knDA7vGRrfECs+Q2xcE4fZkmN/K5PuVgVt4XrVdmzHiWIAlrzjzwQevxdo5KSeK3yUMLNj+t/DMA/Vv5t0qAKdtRjmKDgxqAwfNvWDpC3RNnpt0ArZ5uYhds8DcfMcA0sMo/GqjFtxfi6JlJCewrg2rUD6lcWL5Qb8dfwtecTq2ScSrMIAWnj3ttEikDyXrTMUHY8akR8Q0Aaw+8G2NhGKBeW1g7qqYOfV7GQ+A+30HlHD+HaCbFbTSewjxJwcPD1DijT4O7k5N1cAoWgGMxv9sTHnr0NuHn3xdZJIm8xsdA/X3DYPa2+KqQfRALapdDv98mLg/Fyl6RY9TJYBFVFkHarWDli7dP3UBEc1VBnzpOr3OEqNY3OaEteN4DQBzuw+FsnS7HBk/XEj/HPbwPQBFLhGsZyljh2ngmmfao/icTgSnX7Vx4726aY9U4Jpld4cVbHQVUioREPzczuCrkO9tFIBoU23eudtzZyfTas+NILr+rR3j/7M2uX7YlMHwk2URv0qAKw1STV6tMvdneJ7srjUmjj7joYeeuufUU981EYTw4VUST0+V1x0LRsWZbVMHnHKBJ9Ugaevts2f+v20hrOQ3hXiWzjylys99EvuLsdfT533iXdPf2OPleRtWWYlG4XL1dkbExumiWGRa9Gp4y6BcQEudFzgZjQaQjdlZ+DD4B7UoUKlXS83faExcXgvrC269duNZPPLHxwpjdq+8jAfA9jb0LTiygIjh5cXlomIp0ONSpzzKKD5H0T/CQ+5EpouuMMBkDIq8v2jxKhWQ5pm0l0EwUiU6JXxlkvYIA7Rpt2WFu3YMaN+MXv8nFAvNAfDoo1FAwauPW3jeRK3xk8//6PGnUOwslcZItzxGWCtxbVaB2Rj3UWMh/60CzK06u6OwcTSZbwHmddpFwgDDx77pU4KJY0eD2tN5pj3qsL/RbBL3u2XL8M42IAY2GNKk3NdN8Suey7Io/pYHblmWVhX/CyB4ZGoQnQj5fkdVZeO9ZhgLrBTD4r4I1PGySnXoVruJ6/Fbu4LDgYn9LlxUB5MudYC2aPPH8ca16Nuwd/dIyjDKz3sQ9hFim69weoAq3BiPcWVBrJKVbS9GsJVVasayyHSf8jzCOACMvWuSeyp8APv7Whim1Ky1lhyY3+3hK/NmBHs/3SJoYkC9c/KOn8wYnfFim7Rpnu2tO3aFCzas2mj1YUJrfBUr7AFwxRa0V6eDcW/muX1oiBFITKMGwOQraBTVzg5q1MMtikbhBfoGuP+9reiUR7zJsIJYOi7KOm7UfBAsjiku+55UAVqTFEY0mFW1T9uHuCwDuPinsEHcs4MpXNu1hLDg4X0z7L8zMPYta0wwPXZMbG6RaY+QYPbOqx7bFCvuYsbfnG/HFbrXxLIYAayrIdb3Ssz+My+TFsCCC+bNjfH69bVJEw8CEHp++39M/lMAxbvN2zerKVNqpkEqaV0W10t+p1ljTHwvMD8fAb/zVfABdl/R6E3dn+n2VCwt/9kU3TV3aEXGBV4rv3AbBDXbarPRGgrUslVlwT08G3cAsJiR1HEBsM12Ve/VQrkmU4JTqPJNM7TjeWmrIFng0Un1YM4NNxz+uhw04wAw6d/NPVO2vi2XaU4+4eTeyw3bawRLbrtu4x29t3PKMWIPgMuxDn09CuwXto6RHOT6TVlcDoCTuF+If9oLDgwkba/9MMn1SzXTNfaXngpxXYYr1XvCxuD85cvnKcVCFMwxel/2Wn5gdmIiJpiNt1UqSjcb1naXRhuaXJghbVNUCz4eTgQ/EIJkukGOcnQZ1aIx7GziKh3H/h5/7PXw8elSue30hLISV+lhhLAW686MZKNTeYV7SSzr2bVbYsV5AAvXR43o4da/J8ycczBMx/4C6Ls/rAX/PbXWwACD6vNqnbPjoqwO86oCv8l4EqYWW140Dxp8JyAdPqjtnbDGuvPnCWIJ25AoRcOeaafJQo/Bobtz6nHIqj63fgR7/Q7e73vBF4kG/POcfo39xa4Pms0lDVKuyXJWtr0YbRDLjgfTbxI7TOoK+9NQgnYRepexKxXnqwLYxN15x3Mbvz7jwIWPQNhDJ45aohiNXcd+LucBcD+vfknmjmF/OUPN5vpdHNQzDwj1HJWKetzUACAKAZfvE+Ar/PllYH/V08yWMFGPlvWjK7BlMuZu1tFVcSZjRQJmvWm1hLVMxsOOqWzMsIp1BdAZA8iBScF8VRqjpCxJQ4QCp5SwFqo85f6MiS2O74GtWGTy770mlkUB4LY7arJx4Rn4m8FGNH/e8kOVH92wm52N/f3dy298ce99pv8rfPR5B1yoH+oW+4uJv4U5xirMb0bBVXBhVXykiS3SVm3GAGyODVOqz2wbpq7QpB8ME8xjTTH1pHshBwCsUn0G8Psq7OW/AdfnnD0bsKegfOWwrsjsyNuCVouj+uy5Tz4C4EMqiCXK1YuLJe6wuxIAnHGzlllbIw5YsWgdwgXbZuLuPGPS2DvC+sBm8Pya2n72ehbY+JB4AGxsOl/RlQWwsvK8/nhxENiHSnwhZVIksX1Qqs8b4Sv2TQzza5UawJX9dNuxzR1M4rMAfAyFQWM9nX+411lglR0xcbxGaY9UHad/b7PLWuBaAZrLphaNY3flhkvAJsY12ca1mowCM16avR7uUbEsKgb4jTgNUhB8Bf4H6WqiH7tUf1bF/naD+aV3G0aFGZ4FtxPgKROqottMXKGRALtdlQa3Ehdq47RISUeZ+F0BQDWKH2aOctiIvg407NMARON0WrEbdBScxFOS1nl8etVnHWtly5qC32ZLHVCq68rMjgTFIiumKgLYsmrGd1WGqTVjlFk3aXXont1qV7+2B8DVX+PSz9D4oULNjAdklcwywn0knRMv+hmoRdfCqPE5+Mc9rYf6ykPWrbm89EZuDdCG9WWVpHlt6cQd94rNyDixYlk0kMQA1MTFetdbE6eBq+I3VTZJGFvseJL2oN7r0NfrcIm8u1fUohngSlKRkJRTitzArVNJp0lCuErTYlYoMEuxvyrWOr76RRFX+EpWt8yK0Uw6pPEaKMzvv/Q9L6j2L/73csb+JuO3dVXm2YFWecawwHTsMGY8LuKCZetnFOfLNAg2+An81VSShzcWVwwgxVYQtlJsxedoM4DiI/H7qFPSqz6rrTZ00U8+MFjf++FVq+ZxhZUw7sfSXihXaExbtCsz3a4dEI9b4sYYqyykQ64k90OSDolu1/i+i7ivqsbvf09bwANgvyO6bgElUNUYIU8anishj1DQS+T/9wt+vXvrtH0urwXBLgApX44vtEEwDv9YdOi61SMaw+tqUVPwy2N2RWrRVXWDVqgyx+tqIJaVSU8kZZmpWF4UG93abbAmEzA4SFnTcZuSbMTMmFpg+1cwv0MvO/eebd3axBi35HgdKLCJcU2mXaV1yw8jYoVbY0qJZb0yZfAXjXDiQ4kSNB90937eYNu9QrtBt9vqUuwvOxcMSE3qwBm8EnLLHgthM9IPOEkM7z7btjV+OXufF6RCV0yaIxUrzYpz2a4NXV8rVpjTMQ/scsdnEZ/Lpnbyqs8dC9OMrLbrcQvU/nrW9gl52qEWJIyiJWtuPOIOlCuzJE4XVZ+/yY3Ab9KU8r4qAKqqOF/leRS0SzR0Zu6acfGt1266TtmGL5CygAfAfkN0zQLtB0IUXAMudH/RjGuIVm6fvOMqVvJdc5DKuF5Me08vvfCUlstzLHBFuUOT/ME95f5skt6oBeruWrHsgLaqp0o0q5dTIqn2hIrRpdlfjPKzKP5WGNubuDGvO2kKIv3RBJylH8KZ+q/wz1fhn3ur5tdc7+hRALkn0GVp8N/NmGGMK3Nz3HrCV6blSU9I9jclfEUDedotmp4fDcox61aVMrTwVRLnO3t20Ng1NroFLivv7mbsL2tjmRI0XTZhajEsbesMnn7mAw/ci1KEptIiqdqnGWZX+8VBnG9bcArLICcpkmYtX46ON6fdsr3qc2f1uarMFEtL7xOMmBQKlFKgFunKLASsyPrtaZi4PbNnRSzayndJ1hd5zZ5OUc5fik12cud19VzolXY8AO6VlarYOLkPBeYLl767SdpINnnSmLy/PQV22a2iAq28rcVjconCNDwwpGqeVQbAiZ14bDALDFVgWRgr3AK5pK+UmzPF/mLYaKBB11665J4VGCDeuR0EY6B0vh/N8grrU+Ms8tGkYmhTKtGLjgGRldqjsvHZlNcF5GQcGOErUmZ8IPzDq3608cEibVuGvjKMbxT9LeTBfHTkx9fdWYbxsWPAgFSo046/1Sn//gce2Hn3qR+4T80aRzFgJmOTsdIuAbCTON8ouHrO0PK22BTL0MrWWzdVkaDtHdDHjH5VfZa5IBPX4zCIXg6i8EtJSiFV+TVfOTx29dVxbcalRZKnK0LFExu6PIv2IEXejE5MeWvO7cNPvp4BymairKlmRBo1fK/G4P7brtn4wTI+J8s6Jg+Ay7oyFR+X0I2E4+Zh7ToCrDIbh6EyL6v83KtKz2SeOjl+2ThfUl+HPS7CBXr94vX1sfFtj8DQ0iqSIMpSi8JFH/vWhbm7pTMxuBm3YTUAbgJUYl9eWTaWGGiSuZede/cNKEDLpD0yVYtG1MvMW3WuXPwuAp46IlPJOHTSHpE6tIozxiWbHhOpr4ovptt3YateaoMWvgoatcXgFXQZnIN/AdXnz4Idb9r02LWfKtt88Cxw44ozH3zw2hiknvr+0lyWdAAAIABJREFU61XK0Em8rg5g/sADD2yXjccVAM6IYWkuChvHa8QiayhEt8F6EE0eiKJDx2q1+0iMcXyeo+AX8P9fS8S2NKfSk8VRLC01syQOVwpsKVYX1762IJZSsTkLhPF5fl0vpNJNWtGhiLxRkUIiptj1/KrSngfAVVnJHpqH6hA3p+I61y+0iJSLb4Lf4BhwG30B3pAvk1RHHfNGPSV6Rcatofp89fJlB7S/yOsAZ2r7pdpwvS0B/A7uHtv2IlyKiRu65E9jydn3XJR7gngCSGtRcN6l5959ET0YGVBNxQrL3JkdAVklGKcHzmF2FfW7AoJV+woFTikhK93yKiY6GR8NaJHu0lyxLNV8q/F7uYWvRDZGqja3WWDd8jqAmYxRwgJbK0EnNjCK+WVAqzWLHEV3zR1a0Q7PEa0P61pNADh8KP10A3Jaw63glWmD4Xwdd+oqnDUMS0vdecaDsL4Ivv4dD3eiWANF8Cd2VcaxunELzfKWaZHKtB72ZE3AdWXGulHbeD2WyY5FjcUD4KIs7ftpW0BDBc9Vrt9W32ommHF9hvDAaMl73nzl61unz4a8deGiXhS/UgFZVrnZxGWaGDhv92ch8ys4W3DR2To4aWzBWRsu4Spa5nkkpSrNFMhEiFlppT2iwTWZn75adPD81Cn1+a+88cr4tPqeL0aN6KOfPu/e75G2uK7XXXKFlq0dxjW5bGmPkvnQatR57s+ytd1mfxvhV8ANf0/4wPUFeozdZICZ2FouiMSB1ODOMx/87sfJvDACWjppkTAK0i5FsLTAKyNchY31Fe5RpBBWaowAlkHA8g/gHZ4O4UGC6LKdF9vxaIDUpKv7G2Ht0rAxsVkspthkXBFAuT38JCYX5cYsEcSytYdtfSxAlfWDiPNFDRNL9KAaq3ghD4ArvsBlm57RFzKOWzSORaZmj5SQJ8rPUVQ7O6iFX6RqxzHAo7XRt080gvmH3n7zhrLZVTYeEaDluzs/ezO84D6hO78icgD//ek3XQKXONkX6Oywo2h0dzA+Z+m9F2didHTnqFteCG5bzC6wEO9VpT7STXtEu06T8SIANj2tNtim6wkZa4ah1rVPXuVVbsak31TsLyJNUiKUReqaMLnIOimxrLzsU8Z2jznusx+F/HIk1RVZnId+9e+7Tt/vnVOe7JbwFca1mU4rpBKgak4r2F1rTBx9xkMPPaVbHgOYVetK5wtWlcX8jnJdZgCmEXNMD0YDsKbifqNg4+BEdNbuWnQ2pDC8Cjy8ppmIaWHs0itlUAJSlCCWnKltgt8GSbUnBcmMdRylReqmzbXvohkT8GN3je7KzQeNMC65m3YqY98eAJdxVSo6JrPk3x1j8AQBsLEW2K9icd7faXs9Dg/zKbUo+kwUhvcxyxErQvfaEvFz9kabVyw7MM6pqBPny869CPD7d3+65uCw1oCvzwEohev96RYTjIihlU9EM+0RK8SFZH/batFJfYzwVavMUZctuftv9FajmNIqwJmoLA9MCuYrhbKiqA1Mhw3THm2bMvgC7N195bPvz7RHRx31uXkDkxoPb/+PyX88Y9boXxL2F54pbwaNiQWbNq18upgd0+kFw+YmpelcvBiQSrOwmPjepDwIYo1hBLFEtqLH6cqeMibXSZwvb6BIAEzH/Qa1gYPmXrD0hTYgRrbhyk5laScBsBDWdUtUq49ggSqtnMxjapMYYQNWOTZNUl83drgsdiXjwN5DU2MWAFVbQB3bFBnuVyYbdmMsHgB3w+p93qfRw4KymSDX71pwb6JidTsVdOIiUuJX4P58yNfW3JH8XS8LYWnEAWvtzrzdnpPBKNlfYHqjWnQSiOf8AxckR8H9Z997ofDDxddPv/HSSQNjq127SyNBKNfmCZuLEr4Kgkwsro5aND0AVT2WZdbaMAUXxrDBqiFpC19RgJm0jYovDqKRWS+9euJFzzwzyo4nAfNVTY3EKj8DWPskCGB9Hp7nc4JGeOrGjV96SLVGLn7HsL58TNYUuMLWT5hY3fLI2OHMEPMAv0knGUEs13G+7GyQ4lecuN8nwbPpSkBb/xtc7F/v67hfYF2jidpnwoEG+3Gff4wY1+N2/LCKHYZ6jaB2UhhMwDtZkoPeYVokF88BkzY0XaD5cb4OVKN52jkm8+mXOh4A98tKl2yetmwwTCcbHwwJwTn5g9H50drxv43gglo9GpmIws1wCWsyji0wXDIzag0Hk8YI2yCP9U1ijeGCB25Qg/OXL5+HztMo61cZ+0upPwuZYokr9Nc/dOMp4PLeTDmjAMpY+9DlTJhgms1VAdLmuDuq0uQ/UaCZ48KMFMwqpfCVaG2YmGDiZjsT/ncaZi1FeXrldTtMrolYFmlbVY+OYcbMo4xlCPNbG5h4HD5YzYmi8CEAva/VwvBjqbGCOzQww3+6Zcvwbt05UAyrUvwJC0Z5Y6Bdm3VYXVBtHkWC2vb4MSwzPUbXbs+8+SfMKpuaSCetEa9d0h48jx8mYlVwUR2EZxxK9IpuizsGg3Z0917ZyrPsKmF1wQ38BBFpwI4/YWnJ33/iL3/yrj3CvV9etWpeW1tD4E4di1yhXK0TQazhLYP7/G70RRAeFYtcCvIUd9vmOJdlvg6Nhi4Od5o6JE+37VSm/j0ALtNq9OFYNL+cZSzEO/i0CwnPbVpk5owAFlWwl9nfZBoqMSzs9qNFs1SCWazAFrYPupxK+Rle5ivPufdTcQ5COVOcVYYWg2v3KtJIcEniUx+FXLwnkPmg6jhSi8YCdTI+CA34y7ARlNYFWrbPMIwsqc+CTAybrJv2KO6HYX9V4DcFcBi22eR8davOccd95ijYR4+n5gPpjiZ211fWBwEYR+FTJuCXF19Lx+vy5qsLLDkAYWRqEJ1IQC3GhZoej255FMiOOoJbRa8vKjZYNigGoL60eu1f7DE5+DtTpWZaDKuf4n4T4EnAa5zTl1ZwBtZ1PBpYVA/H/lHKzrbXSZxSSCRgpecajUiLVGIRLGImGakjuofiQLPksPh4X6vHmwfAVubzlV1ZwPZBwHvAnP+ZYy+EJOV38pKUi8YdxwA3FZ9fh//d1Aii++GK+gs4KN8+ZN2aGGT18h+rWN+gEzNMbIBllG3dpFUAGOj5OOURthwZOwHKjSg6H76C/z2sMy141lnenPIKS4SpUswqHpAGF5McwcnAMaCZVYsmdTH1AK2NgQvhfnAeboYL1RlQrafYYDJPjEp005Z2TK4qDpn0wIJs/NjobRr1XOokwv7GIDcIJm9/fco7ktjf9qwMXJ9lLC7N0rLPb5kgVcKgqkAn3b4uq4spzxs/OybZHIt6Z9mIXPUTOM1zPTKxtMTlOX7PBan3HM3q6rC09NilwlgUU4tqv1X+17/eb/fsuU/CHSxYlPRFxyHnaTvbtjPxuwKAakv8xO8OH+dru1xw/fN/vAUKsIA47jftEmLtCuLooUABYfIQjlWg97/9hsKVhPNYGixwpV4+4wO12kFLl+7/Avk7ExBtA4JVLtAJA/z1P7sR8jfz48BbgAYJlCmr5wSCMeuKAaQskMXGHLNxvNh6xNV6Z+P3n5pe35MwCsSVOP7DA9SYOXarjIplpVnZYQPhK5M6xBYYlplns15ziWbjfony8xs7xz48dcYkCDuJZo8H0Z/882PXbcHuDxWDS4tPsW3KwG1K5OrU918PbNmlbH2em7FqPPGZoVha3fJYu7DlfnDbwo/AB79vQudj45Nq+51y7o+3mbbF1svEA2MbRsb1plWd9d2hscPp1XIyESrY/z+Dy/4fpefWYV2xAlYsEFUJVyXldXP9Uu3+kLhR99KaJHdYHkB1EPpH3rX333bNxrZNyN0a3sXvpf+ul+zVzbF6ANxN6/dB31hFO/pQWz8kvFuIcmfxVKEzF7soaACgPGfFsv3j9CS2Qlo27tBS1+ZWfO+0Sf9px9j4tkdgqO0vx8mcaCVoNVCmLJFDTLBycVoFELG/GfYVk/aIVYsm3eHqNXME73pr4jRR+iZe29j5Fl1OxLZm3JgXHQP7qfaobHwsAMW4WbOiVhjGWDoGiZBW0bYV9UfcnuGh8kii8JwBwo3wQhC9Wq07XgmLqoz/lYFPGbMrE5fSTXOEKU9sYhrT+/C6k6ZMRLteBvDb/mgFra09edmmFbq2FpU3cX1m44bZtlWgmlWbdjWXXmunLUylP/A4TpdUQ+bi3To4sPeCJP5XWYdigZVlmxs81b7+dMpbw1r8NYi27tgVLtiwamMce83crdFaN+W1UPEj8wC4eJv3TY9mbs0dRhgLnnkG9e4h6m0miglmBa5Ucb7qnpolbNIlKd2bKaDKL9t0k9ZKp9TFHMIY92cWbKKErzguy8h65MvzxW/Me+2m6b/a8wn44nwY99xR8cvYfVHmcsNI9pd2l8a7MXdcrHX7ETHFtGJ1+ew6XFt4/K47gih8jKg8wz9nNoHw1J+TvwdwdrZN+iM2lpYGiwnI5THBKvaVw9TeuEcQzYV43+0yG6vcppv3/aAdO6xbHrO+Dz980kDjuV1PwIfMzHmFvifCqPGBk88f+R6mLVUZHQCsAq6yFEuZcSAZZNX4e/l3FLgUTNCUpSXNYZhjvVjgTlqkXl4Peuxm9+DU7FPgVuQ+raN3UxXb2s7DA2BbC/r6XAvYgNf4YkC5Mus+QLwinrtNiWGKdXqDtWnnHtapR8qm1JrZyhxX5aQ8mwdY5VKdNE2La+mO1UV5BQNcWNqj1kU9Zn/fGJ14N4hfPQbKvVN4c2Rdq13YoZttGDG5xx97PQQXZVxl6XkYscwUwysEwFF051WPbfp4N20m7nu4dswxb+4b1uvnkVy/7XItpeepU8feXq9PHLhp07WPmIw/YVGjIPzhmQ9+N7YBjxlmWVQc8IxOP/OBB+7VGZcsJpnZC3HbmPIqMS+63X+4bSHEfIafE40Znm/P12fsmP/es7bs1JmXqKyKrW0+R6LfYFIQYdpibIhq18U8y9gG1sU489oEgaw1Xzm8rW2icmmO64vSIkkMg1SdbrPRZbSx7pjyiPNVhQh64kdvlTwA1rOXL42wgLULM3nGcmJ5VYe/NTTvCoJYI1URW8VoctEB8mwoDBrr4RI2mPSHYYHbDG4QzapF4aKPfevCEVJfBVxZoCuaoxRIM5W6CYJVzCwNNjHxwomAFShMt+P+UPUo1ljmKs3GASfjBzD4WwKeh87a4OSirdq7rn7HMrk066qKLW6fg4ng9Ks2bowBFaYf2sVaVp4F1q5skUc7mfy/oAC96bFrP+WiL4VLccotGuN+LIshZsdLGGX4u9cIqMWAayjbHo/Ildskly8A4CPg2fsYtJ/+WJVD/G9iA2HqI0DucNk8Z87QijicBvNHO41SH6Y3ou2IAq9UBZGwFMadmhbQ0u03s/YlV3fG7FW2jDUBxMT5YkkgT/7orZYHwHr28qURFsAeVlFTySGeMWnsHWF9YDP5op8E+Ku+qnk3EMQCKYqYiFy1L/bAxKYEs2577vvwkHkf0+XVy5cdcKVoGGyMLg1sVS7MKsCqdKVmBkX6DkajY8PJ4f8FMP6hBIzbWxnXggqgEtA5MWX74QO7ZvyjyC25vTbgwkyrRWPcrEndxNVaKZRF5SLmts3kKsZZoHulMIJUtmJZZHZIlrnN7MrGxcYVd8962J6bbtG27s90b7pphUhdkzrsDGnwSgNm3baZ8soYZpmlAQT/n5Zae7NYFFx88vkbY8X4hCF2yQRzmVtDF2U6fRFqNxmAbFS7JSmUdXPOpibCgNfWPhDG2uIAbbpvlMpzy44EPMNG3IvkIO4VdWeTLWAU88vo15gBaX6uYZM5VL2OB8BVX+GC5+eA/Y0Z3J3PbHpixoELHwHVzY4UPsUKcx8MXvzKerVNwS+P2RWJZsnEsKQAtxXnKxWxUsTtyvMEM+ZruVVHteB4GPOX4/sjAOLBSWMLztpwSSxEUcQfCVCN3aDrYW1PkShVMj6eSjNG+IpmjaVgnMlFjE31VIT9bPpQCVPR7K+qbGv/pFIWYRhjGtSqyosYYHpsZYwTjtMiWbg/02uMYV3ZlEGYVETQBxeMihjkxNUa0zY9nrYrdxgM6bpds3s9Eb8CEPzU+5ZtjHOLc5lhChjbnBdSN8PcCoApN86XKaubVkkVW2w7t6LrY2Js4a00HoT1Rav/+rARXPl4FlJ3YySgbbeh0S95hy5Zc+MRdxRty6L7U5E1zHjScb6Lgzp7/0WP39+D0abyABhtKl8QYwEeMKXdMlQAOWFwRSwyTwIeviTG4AReBCtvvWZTz+fqxdg5jzKmKs8soFWJZsnigNUAtbGkMTEwEtYamyGOcCrPDiIWGMX+AuiNwvBeeDCeCeDv/kajdimvLxXTnMf6sC7RCTNrohatZHOTCVCsrbQfqpyKtY5PKsNG52Evl23yWFfYA21WdthALIuMD8MyJwJbuD7wwlq9ljqJe9bB7nef+oH7wM3+tARwYmJp4z1IpSEi/60Sw+LWEaRGau3xtsCVSdsu9y9pi68E3erFoVs0jwVmY39VwDYBslwWuOXqLPhN29XatZ1dtYdmc9tL2ASWKPCqcDvGAloazKKEuCqs8sxbd5w3ZDlTgbrax2VuxwPgMq9OD44Nm+9X8HWsyf5O3vGTGaMzXgRgu5fg0pPKg0bKnH/FsZdu3xWsTiTie9B0XR+ydn5gjqAVRjRLxADrxPjKWGARS4tJf8QCW3Wdprp0kYsXs6tR+OkojPZ7Y97vX5OpMjcv4tGjEPcbsz/JHwRoTuX2VcQjtwW5MMC6l1Il0TajY2+LSnvEY3RFTDM2Tpjdq73nNt2cAQdUKmNpM3MPOuJWyFjg3bXGxNFnPPTQU/EYJAC4dfZigStk223A7Pp5knGF5nbgLi1SG+AyjK6OuFUCmt/cHX0MGOybWHZX6CLd47HApoJWiTjVb37zxztmz33yEbjcZ9IB0suuYmKRgHZ0Uj2Y85s/GHxz9u9Gb4GP0nAuEkKC2WR9Bn7J7GWED0vm4MCy+Mngw//0n5oeAOvbzNeQWEAqVEW5ZvAPe/NLGCZ2wqvdud2GKtaWeXGm4nzp35AgmhsDrALAwIS1waauG7QqdjieA+M+jRHL6oZLNLvyumrRKnGtpH2apZWLX3UAtgpYs67YNFvcK6wwcUMeH4g+dNWPRv6a2AojYhVvL0r4ahjJGMvclVn2OGGksW1nwCA1PrdPF7etyVycaZVkFThtAtROGiLy30j36TZQVQFbmmWWtG0V58uzbjv9URDeTmJ+f3Dbwo/AB+VvylbCZVokAk7Hg8Eb9h1asTzpU8X6cscmcJ+WxQdjlabd7ko3rRmD3073sVuyDni94YbDX+eN3mQsBFTXotrLUS16sNNmNlbZjbV6o5WMVyTjoqzpKp2ZNE/4ivQZ1CfduWNXcIInhcT7xAPg3jhDPTNKjFIzXAq+B3kgj0wxvK2HQu3NgbcT4Sv4ish1b+1cztNJwXvGQCUdqIbqs1TASuVGDS9IIXiWAWAaaKpcmVlQqgbWzUWh2V9UnVaMcH1wnyfGxrc9Ak3AF/fiGWEVoKWBpa7wFbGLqk7SvtL1uRUnjGCtMymeSnps4mFh3Jht0x6J5p+Ab9i9e0dh4+jP/+jxpzDjEbVXxvhgeqwqV2JeLC3kwN1XCvyixhVnPvjgtfEzgHKpltahmGPZmGgAzGubTcnkap8njG8icBXMnr1LlA+Y7hPG+GgSK+xqLKQdnRzB3H4pVlepDm0ouuVyvqZtodyXFY0nzC7GhZpWc+Y1ixPEomr2IcuLWevkXswSN5j7sqT9TMYTFkx7oki+Oh4AY3avL4O2AIa95TWWHFT01zAf6I9eE0xBFQCWCVex7ctYYFU7whjglgAW6UvplkyVjct/6MZTglpIfZHOWoQFzag6QfQz+IjzR6nWOPmIMfa3LaMCnwnzuuutidNUglkwlhQAlbWdtPvKG6+MT6/v+TJ8uJopmgsBym9MvPZVVbl2fUZYy9ZGedZXCWCxwFIFUk3jc1UiWSoblN0dGsXQUrG9KsDcskeKgcX0AfXadWSgmY0zTgSx4Jx8O8lVrFoT3d8zIlctgSthWiS2A4eCWKRprtiV7qR0yvcoAJbF3SagFsnsxgrPuxqvvSNsTIBWhoRMQKQgwgBpenlUoFpnKata1kzdOWXljN4NF0z7e7J0C3kAXNUT1qV5mRxsngsHIh7C5/t1uMYiF2hR3l4CcuFq87YVyw48kh2GCEzLxK+SNlDMq2zeDABVscWdpjrMLb4OZyAM+Ha4RMqmVGrRb77z9R+q4oXjTph0RTK35oT9Vbk+kzZ3vuP3F6D6Z2baK67RZNgqsSxSBuMyTQtsKRe+VWAY6VadiGqJ0i+Z9I0do045JBDlNmktiKWI7W0ekw5zLALaJvl7dWyUlE1SGsGo1sLfkQ9Rn2u3QwlcYWKBE9b4vWdtcZK3WzudkYkBqDq96gKtALdtxWUMIE1AKJJRlipCYwWx4jMBKY7WfOVwL0Qq2cNokod7vQgy+jdq0smLw4qWwwNgy4dtP1XvgFL5gTJy6xB8qZK11S/uHU8vvfAUeKkTBnN0j2jSnP1vv4Ebs2O7F3kCVixopdMkicAxGQfblor5pceOitcVTZYBoGpV6fitff/Z9174waRJVB1e/4oUTLbrg60vUovWTXtE+pOKWrUYWsiP/F4Zq6yhVi2cYi+BYJlYFpmgki2OojcnxqO5wyMj24dboBZAyX9NXJxFRlK127ygRiOzXnr1xIueeWZUxEJ3mwXGuiHLzgMd24sB0rTrNGlXN3WRqI+8XJyTubOsLgGvZPjA+l2Stk9T4EqqBJ2q4E4QCwWAOaytMXPcoyJYcgDciaNFuSW3mF0iTrXP70ZfhDAArqBoc8nVMbpK5tm7PmNfz4Gr+7EG2eTJIsHqeACM3rb9XZCnZicCoK6/cAnY4Mof6i2LFw+G0/aBl1dAvbyilYesW5PLF1ZJ/O7VAHZ/CwqPN7GngHxtDxuD85cvn/ca/VvCKMPvBw7UagctXbr/CzonyAgEM+wvqg2TOoKJsArSbP9Fp05KqUVP/H47xvWYBZpS0AysbqMW3hw2gsdgb0zhfhMIguenTqnPf2N04t2ycsq90UPu0MlcWLGs5O/VQLWTyogtKwKnSFa5nYNY5ipt6n6tXENkAYx4FaYpW0EspPu0bCjOxa2SzhRA9lkodyA9MFrgqsMWS4buMC0S6UUWtxtGwdVzhpZfSY9GGecregbD+2jaYDh/1vLlqfcRZr/kWYbHxLJsqRJkUrl7dZhdRLvky1jsNr1q1TxhfntunwgX6jzt2mttq9KAcuaTjfM1yBEMey3DHPea7fIYrwfAeVi1gm3y3CxkDKwNCCbmo9tW5RaumrmjxYvrW6fPhjQGYSaNATzIxmG+iw5dt3okj3kjVZzZrqXCWElh3dhgfVfktACVMlaY7LMoWnnOvZ9qf1DA1OHanWJ/lfHDXYgTVrooE1u0wOrQWRti10eF+NUEHNIPArNwDbhbHibYi3Essa7rtQh092r6JNY2MgBMA1wZqGXdlEXuzCkQROUtVsYgd0kRWsW8JqAWw+rC3K3SItky0Xmxvxg3Zt55TASu2grRofDcxtVdCmKJRLBY8GsjllVG12eVkjINgjHMbhILjHNLbjK7216c/4SLtEh53Df6rU09AJz1tDRij5tGrjxhZLKXPAA2sVqf1eGB2SRud/oewQm1KHhQ9IXJ4sAqrFzNuIanzxu6BNxJvyyaPNh568ydgwvmbVgl/FJrsz1VYljci5VE2ZmUx4JqEZusBJQ8IIsQvjJJeyS2bRN8Y8babqNgl2mEUNbFl5179w3J+GTq0gSMQrl/go80nVhDxjgJm6zqt3XZjpliAr6FYL0HWWDeflGwr3de9dimj5N6KlCbgGCM8BUNrFXlu8kAq4AtHVOLYYoxcbqpjwRMWiQVIBc+p6n4YJvnMa8uJqWRsM+WwBWmDZo1tp2D0J255a6skx+YO5aSuj2j4nUhddCaG4+4AwVqKaZWh9kdG/vdCenURBwrejbXdpuj6qvuxIaaOH15X0YZXFLIA2BbC/ZBfc6Bjb8m7Zy84yczRme8mEpnFHC+WkFOMkxqI7QpK6xs92/LLjh4Igo3g03ZNFC5xv/StqfjfLFrwovxNWuH71JNxsF1aeawqXghrZTwVb2Tygg762a5REF6dHTKO8JaA1Q3A2kKr2zrxaZO4gFMHrsqFb+Kgr+BeSwRuT4nQlrSGOKOIdqq04qUTj2VHkm2i1TxtwOTgvkQ/ks+Mgju+1HbnVnF5jYbaLpVDyOEsroZA6wEwEGwu9aYOPqMhx56SpWDNz6bmuWb57kjbkX+WzUmdoHyYn6TfrAMbnbjpON6MUyyS0Es45he2UEqseIzCqA2N+nopHowh+Tjxbg2J6yxil1OzOYyLZLem9GX5llAIvCaYWk14nz574nApwuV7UIPgP0ZlVqA737cjCeQqM9x3S0Qys7I1agG+7v1vE+uBRfS8+ENmIrr7fx9yxyNaMkhX1tzB/mvhCHOmwnmCWKJFocVw1LlAlYtso5gFq8tDAvLpj1CCV9lFaYBNL/8D7VGeHk6F7BqhrzfiwXBDDDNAEsFcP0lXNregtj0P+TNhHalxghv0eBb5ardS2JYsl2AidmV76ImoFXHEzPCV4uOgbAKMbBuAsCozUKb7GSbOhjGlRa4wsTp0qwxEsxmYncx9YpSfCb2Rac0aqOg4OKTz9/Y9u7QaqOkaZF4scM2e89FXQrA3g/PtZfhQza839V/2qB2eMugUrSKAswokN1ijVFpkRCCWOrZ+BIyC4jcoGkvSj1XaW5v3uUZsQ09AEYYqV+LcA9hi32tvTnwdiWra6DsrLI1zz1EVadsv1OqzvHQ2LheSvxq4yHrVsfqxFxmmALGecwRyeC2439FqZR0xyZTl8a0pYzjdZAqiR0HBnQ1EPSBAAAgAElEQVRLxy6JC/766TdeOmlgbPVZGy5x7vZOGFcIYTjv0nPvvogeH8ZtmTsfyk1ZweY2q+uVrwwDTKauckUW7ZdEyfm1Z54ZG1h07H1Q7jTZ3kpyEGNAd97uzyyQpMFsMgeUa3MQnX7mAw/ci2GBm9usWR4b1ysCs7yxsYwx5hmlKsO6KPPckTEMbjx3UIauz9gxn5fWCCOI5ZIFjsezfv3gb1/d/lO4fB6ssgPvdxjP5n2HVmTS75m05aoOJn5X3ldHiRnDAkNbemmRWm7Wum27so9vJ20BkUZOI2gsC6NwGai4Z/RfsDaUafPEhFZt0hduvXbjWdj2qlzOA+Aqr66juaVdoJvsqyqOge6aFx9s9IWrx12fJe7NxFz3J2CXth1fCbpdohC3aJbRhQvIOKvsrMMYY7YlJmcwrx2U+zOT9kgJmJs36FSqJLpvlFhXq760LKePFLAuKMewQvxKtnwpgKpic+OGWjmHUX1WJAaYNiAGlKaepVSKJF32VxVT3FwO9+wvEqS2WVcU20rF6uZUvu1qjXleuSiDSVFEA2FM+eajK3j0fcs2nsAbI7YNkl+YpFFyMU9UWiROR6UUuUIwto0AAE0Qwf8CFaiJQS0qFphiapHgG982QhHaxT7wbQRmKZEEhpMpPTOA27PDLRt6AOxPIcoC5ADNHJ35g+27glMS4StURaoQ78sUNsahl5lfmapzyoYMo5txheYaPL+0SJj1tXd3jn4DLplDYdBYD2rCg0mfNiywFNCapD1CilUJ3aipPqWpmZh+xGA+X3dpFHPL2xwtMEt+wjDItKs0rnz06GXn3sO9yGP2apnL6ILZYVwsLyrtUefMdfIPu7IVhs2l+mqDYEy9hHnFs7qd2F5U+4wgliub8NrBsrntui23ZAyDC181xsYn1fY75dwfb+P1jRHEUrWhaxsttWdYaLionjNnaMU3dPvJszxG4Ar6xwNPKJzE6+q4NpPURUpmF+M27UWw8twuwraxd2BRA6q7MY+s8mmRmtb0ALgrW753OzVibtPT5X59kj8Eej/ml3V75uIHRuEZWSfXtEiynWrD+rIsMq8t01hgdf7fJoBEscXNS0kqVZLMJrw26foYcB7VguMbUXQ+PJ3/HmLIvsjtL8dUSpi4XXZMdBwvis0ldg2CWHVaVyird5+e6pHzgDBPlArjPk2zuTpCWepRqktgQSmnpRgEj0bR2yaC8ElwBZwl6U03zZFu+bbrtHrGZiWMBa1aoHZw3uBrjed2PQFaEqJUZM2BSeJ4sWNwmRYJ7QZdUnVnYlIkSG0LXCHLx/l4f/3r/XbrpC5Ss8YdF2ueeFYCvM12sa9lagHLdKFSJleluSNzlTadT6/V8wC411asJOOVCGChRqj6aoVqpIcKmbDA6DoC9+k8zYOMD84MgcfsitoydYMmnapicokIVi2KPhPVaiSGUviHFcvC2rQNwoOovjsYn7P03otfVwJz4lreGDhprDbxLVBX3kvZV44gGOW+3BogzeSSv8KxuUE77REGcFclB7ByTZEFVIwxDZpVZZv4KBqZ9dKrJ170zDOjyCGIzwyw03ef+oH74AOONDZZ1EASf6srcIVidaPgzjMf/G6cZgrTPhTLCGLZ2iepjwWeQju1XJtdMLiYNlymRSJzkqU+KmOcL7sOaBXmIFi55iuHX65bHgmYkQC7A4DJPCi36R8St2tXe9q3o28BFVDltygmhbCMcr/dwXl29ABYf7/2dY2mK/SMf28EwYd2PrPpiRkHLnzEKmAfwBtRlO4HoypigBMTpOJ6kXUgy0lHKTpvW5rkCqbHlOT7nTlzv53bdzz/U7goc8VQRHmBsfMTMrwAHMPx8IRoUrAS2lLEZcndjVN9SFylUWwz1IeL3/qwVosv6Mo/OccEo5hZJi4Xyf5i0x41TVDB2F/l2ioKqON58WmPYhNPBKdftXHjvZhx3f3+9584JQg2feCBB7hgGQkspV0R0ap3bdv2nV/O3ucFYDf3FRXWTXNkUH5kahCdKJqryl4/uHXh2SBA9S1TASpV+wmzi3OhlsfxYtpwLYj14ppbvg9eLu9rz7PEaY14a4GKv6Vci3XLY9ysUWmRvHuz8ih1q4COV6U0zndxUNe/j/e+d6XNunkAbGO9PqybiidoiVK9EYy9mc0HrGecfnHHMInrxdTJOy0SvZo2rs86u8KGAab7yTCvAByBYX0YbPZlxS1cKHxF6qFSJ+lMuBE+HIXRMag8wsi4ZJ3uRWVlMcFsWiJM/LBO2qMmAI7WXrrkHicCPC7sUYY2ZACYZnPVQBkvfEWLTYly3coEr5I6GNEqsHHMvO6KovlRqEjbRMXqYsA3rTwtGYsV85tiVDnux1LxqVZ5FCvbUnhu7JzxbohoewzsBt8mBH8UscDo1EoO0yK1BbGCaI+yxfny4moTsElbGANSobyeanOLNUYBZkoQSzKWdv+y51fbc4r6uBq/56LoS4knUxmef1Ubg5K1VQjA6ojSpmzX48KytvvAA2BbC/ZRfdEhTb5KmblyUAbsg8OoUHVu3veDIBXXi6nTtGIxgli33PYcfLUPOl/thfetplr0m9OmvTp5586XoNg0neNiGgMs6iN5kY+ORvMGJ9eelroZK9yLVS7WOvNsgbzxWhQuwuYT1olL1h6LoELGVZkDTJXuzxSbqyzbPAttV2lX86hCO3K35ib7i1GYxqQ94oFaXvoiYlcZuKVTC+HclRtXfPjBB1di3Kk1wbU0LZII3GP2DQ/Y8lhTGbilY20xrGyi0IwRxFLF8WLacC2IhbFrkWVUrsosCFbH38bv5vEgrC9a/deHjeiWVwpcIYyDifHl61cEJHf0x9vvypy9jhBTqWwRAYi1ivNVGavf3aA9AFbtEP97bAGVmwZ9kIy/RrVsXfVD+fR5Q5dEoYJ9ZOJ6kXVyT4ukkeu3nR+YLKthzHCqDVdHEZP2SAYwUWmPdAfbuljoAOtugGAyLRIfDJfA2TxFZmU8r07aoyYAjoWydM1Z9fLDEhVoEv87EA7sNxFM/B3YQRGH2wTLInvJgCpRYQb35G3gwnojYWvBTXi7jIGl3Y/vOfXUd6lErpLy0McMFQusu940gE/GAgzqt5P4YN32SHk5WI3WQpGXYUN/migy18cb7wW7fZPXDx1ri2JlE0GsicHtE9Gul6HdmaLxq+J4MWmRXLtBm9g6zzoYRpcFlCiQSqUXQpVPFKQXR3WMIJZkzeMYZJXNUB5NOepOqMZX9d+zglhi92RL8ay2Kat+11btGQ+AVRbyv8cWwLC7dHyCCjDjzNr78QkYJWehLai43rIIYqkAsIi1VdVjbWAb/6vaX1KgqXAvxgBoVf+p31uXCmB/f7J7bNuLKAEsAg5ByGtw0tiCszZc8pZWfzkWlgFgms1VAmUyv6C6aY9cLAFGCVrWD09dOimPAah020lKIpULMg08VWVJ+wkbi2GMdW1qw/TSfaFAavrArwU7/EAEgJvz7uTuxbCySXkdt2leXDLpW9iGwoVa1/5lLI8SnmouUFt8ivynijVO5poAZ93yOFdorkVRrs/Yj7rd+uhaxr2Sx5iIuCx8iHuvSBfHzb06O/J+BcIeAOexiyvWps7XJjaWVxnbILFVL8cFawBWoQXYuF4MmGbdp/PYijwXaDatUdIvKQu3hfeEjcH5QbD78KAWfJfO98sbn6itPObCB7Ni4SulknN8OYpGk3gpDFhOLhWoL/Cdm1TsMv2xb104koddTNuUujUn7O+6k6ZMr+/5MuwDIVMF/beFskzH0g/1bECwSvhKB3TqsLXwXP9IGEarpOJWwC6f+eCDbWZaG5AH0V+FUfD/yPvoKELb7hWcq3KzF8LCBo3GRSB2RzQIJDG7wcUnn7/xBhQrC22GUeMDtQP2+GEuaZEcxv3a2tp1fYqNvR+AAGHQz8f0wbpCo8AzxQLrlkeyxu2hY9yek8J6755Aqo2BsZ0vo28B68wrjWDJbddtvIP0zGurH0GwB8D6+7DvamgePG7MAoZBpg3b64cRI1yF20jpuF5Mu3kLYvHcmVnBKk6Z2J1ZFT9cJPhN7E9//VaxqkpAS4FfHbA8bdJ/elPJ/gJTHIXhvfDQPhNu0dxLSPsi0yVXNakKNMT/1oLd+zfCSd8B8KvIW+qFr3DPhyDAxPpm25K7PpPyMkEr3thIjO+7Xnl5mUq5WTYvmiGGf4/TKUG4yN5EifnNIDgbwMmtCLugBLTomGREm9IiGJDKvN9+BP89X+qu3BK4IkytDrM7sXPGaTJ2uYnCozHiin3KuT/exptYwmrDGvzz+5ZtPMHWPmWsb8GqtqaTTi1E/hLlPq2bFimKlqy58YgYuCBBMIr1TdYE9Z7iLqA8Q0IZ17wXx6R7d2bnSHtmkt/kLHLve13qrLEHwDrW6sOyRgyuRMwKGR8sDfwv+zIoUxe1XJuV5ZoTLV1aJEkapKsBQO4FabE+kXkIkxy3IIg1MdE4UMQCs27POkyziz1BLgK1+sT8s+/51AZee7iLQvNSgEp7FHfSLK8E1vGdNVp5zr2fysRyKfsqGAxjlKCl6+XTHhltZ0y+X9Iw7KM7r3psEyrVFs5NOUilCsLU4UwwpbrMtkHclT/8wAP36QhiJQBalI84cds2MjanEspVmQK1mPKJwBU6Z3CLqcUx0vK0SK7sUrZ2MCJUjSBcFgYR/E+VJq+j7kzmiQLV+mmRtg4O7L1g1ap5caiLqA+WkcbaHfPuEbZV8LsFO6cqlNPxvOTOl3MPV4HpXieedNfdA2Bdi/VZeSRgzVhFdpBUB5v9YtVrJkcIVt1/yLrVce5jDKMLxdrlSR1E+8TNbuvMnYML5m1YlUt8qIrJ5a1ZEh/MplECJgbuG+E5K5bt/w1SD5lmKReBLNleUwlU0eyxqmwLiMQxvKOjU94R1hqbpemPBHHJ2NiteF4lSZ2kOs9e+EplIfnvIiAsi/nltajjdkzH0+rUi7clgNszH3ggzkGsSku0z7Ztb4kYZlpkK5mPCIzzytpYXSsOuAVSUawxxdTqsMCYtEgqQSwbe5S1LoahJe/b1V85/IMYoNx6jrcZWvLfuiytekxZptm1fXEfd8W9qjynXI+3yu05iPPNEEiqOzdlz54mn3T3hQfAuhbro/Kir0UE3MLGeRLcGP9cZg4VkOWyyxVIhaQCqHScLibFERvXi6nTXJf80iJJWGDhlkiA7u7p076dpEWiRbN02mRBcxHHUh0n1WZ/B5XuzPGAG0smDcz5+tj4tkfgPxZJzxKH/VUyv8IGi3FdG8bF+qZH6XP+FrGVUX0g8/UmbUkZXF6HtAsyxt2aZmx5DDEB0QR8w9e0JyAe9uTTH3roX0WMMe1qjTKGohAGnLaboEAthgVmBLH+D7x3z5AOp8MCfxHKfk7xjn60qi7OvHkj427bAlfI8imGFgec9dIimbK7untb/Y6Tt+hFsnQtni6vGW7I6SzrwqxJYnkAbLeEvnYVLCD5ChUfkJ3PbHpixoELHwF3V+nFnYCwW6/ZxJXgX3rFMYesu2Zka/rQ934MAtK1uc3qqgBzDGUZRhcjiAXVck2LhGRqU8chiRW+9dYXjo2i+s+XL5/3GimgqxId26TlVr106f4vFHHmsMrRqEuERtoj0dd1Y9e1gt3WMPl+m3vcqz4XsY91+tASwqKEq1CAFlTxao2Jo8946KGnyJhUfclAq8rdmZlzCqzr2ENWFud2nLTQdD/GsMA0U4thmhPAjGqbcsl2ZYeytEMrLScAEq2+rBun2yqfzF0XOKtY46IAsPE7JbPoxXxkLcteczEOlXuyrA8e2WQCpr0LtIuV9G1UwgK8L0f0QUPGBytFsRK15/OvOPbS7buC1RtWbczFbdfVorDgkwWnaAXoViywbvkYLCxeXN86ffYjIHai+ACRdp92ZYOkHV1XaKFa9K3P3syLHVaNlxXfUpW3+V3JuIKLMQj2/C9YEynrAsg9VnDGpz3KXiYwLtbSuRboDp2MQwiEfcyvzba0qssDnabuzKxbMYZBpkGtCjSL3JZVwJk2kKnrMxfcMsrIGHDahr8t1eaTzx/5HoY9pnPvKlljjNt0xVMaZQFlh3HNKU7XLC1SCzjLAXP+LtCUeOIvIRzpnVYPlfYm72RDSP7q63/2/7d39kGXVHV+777PCyMwoyuZEUU2AmG31C1YXuILTogsblhwt9YXoERQnGGmKi5gRYqKpSS1JHFXdlgDLg5LagZQomIc1xkSSqbYCrKxZJzEzJLNQlUgICZCdh7UQmZg5nm7nXP69ul7+tzz8junu+/t7vudP/aF57x+zrn39rd/b1++cyla/tymPZ9+qZI5OjaIp7U2Lce1uubIiV+5+fGcJ/G53ECu/QYonysBF2gfWlPYthA7EBBUnyJT+mmtyw13fSa6HecWV4qFVhbOvu05VmKfFdZ049vv3V5buRwPEayN2w2x/g5/Y4vxw3V/RL1ibk0/MZk7s4+lWB7KKcSzxsIdzfRWH+5qdd+WZo7vEprZqkespJTkVrJbM9UqKwtu2xwhAls5AS/LL8WCasqm7BSp6c/ioNavb4Ir17pki7F27A6XNHJYXvPsyO642/TmeLVXrbQkKzDtK8IrqzNtyGKrkd+Ifv9vWMWBWXKOCsukwoNpeWnu/KgX782eCVFKScPMT7wWxapHnC/Eb0YAAjjk22IK+/APZtSbveKeW354s7p9iquF7Fphau+KGZ4UdmKiKrG8XATT+g3jdH3b8wkpfVQLdR0cd+585kJLjd9c+HKx+8vDz961dfNpm8U6qLG/7OH6VpYo6g9Yv+PkPYzTCsznpQpQLefM8jrbP+YNhMRX2lq/FOtvISHXB+7Yyd7qj9S2ROKSOj4JzR7T01payO5MFM7UpFYyqFyY2kSzKoApglxM4pvx2cedWbbOivlcIjXffCZGKVZgWWzb2ssCmM8zDSWNaHG3adhMmrCK1t4vTpeNvhLFMxu3f+nM/GUzUWjbvjRqF798cu3LWCVUhvTC1ufrbwJeSD7Lm1Rb2vN09OA9X9iXJlLl/7wtx8XNab00UzHem/s3d9+y7/JJsah7XgjguglPyfiUDyAXuIeOefnDaxfXvsDcRE8ooGmgBdjDzVg95VQEL/YW37CaxAfYXo+1XINcMBNjhxtXFol6xUXMsJrAyiWAXYmyxh0LLO+Xi+H+ysJpH9l93VO0B4RyZY9IFmjpwcWa3XPMscDUe4J21ROgWmPVmVXh6OvWzMejiG5bgitpTaNW6d+5mL0Ui280EfNNdkW2xo5MOFpSiCJqFddmd4KrKIsd/t57Z/vPHv0Re7E1Wk+74+7NprMmWVyTKE9Y5Yq7TefxbS9ZjXl3krs1E85Jwuq7x6y+e/6vfrdnmSM1v0Wpl7/KwcEDSX+TTZZcbkRiz07f6MUxS24XpaKVCbj3sOfLL4b/Yoy6PCvzdzopFgRw+M3pXE/zB6/4tkm38fKp25sVe1BC/Ao8aZIrSoIr1sErIZbcnk9GnKPWhFi2D4NO4Mo1f20CeKQ28N3PXsseFL4szzeJjNDqfillJLSuYMYn99H4Kd6UJLKzBFu8vTWpiSKAZXGNh5PufL2Hit/B838xURV1LN84YnkeS+migkVanJBOlPtafPlY4eI35bTKMk9fwmN6xbrI4w2zNp/Nsjb/gPVfY/xakOYxWamFa3V3brB+J0LAeie4Elbgy5KZ9W98nOXRcGbgH1iNPduLVZOEtiKcx3V2qfCNowfi/urf7/dmn2C/rUXDhFiI9JvC/xPpRaxlE/A+sp9wISFWZhx65YnHD9ESz7pvjynZlSvvj3vkdrWAAG7XedW2WkoGOpeLsl/8wnArTcw8RxSV9vNgSa6SV1/8ZnzchhfYj4z+h2XwkJnH6VJijeX2fAHEPrXWBTaBcFh3U9douwCOvr1186mXEeKEx14XWLdno+AcJr76EaXsES+RdOXuT90nz0ER2cP2/av7q7P7rW7WmQvacXMnHTKtCUK4tq/csQ1MscDaFqNaUYl1fr3LIrmAyKLa1Tbk7z5uz7rxda7QpMRYnmWRnHvrcIwv3/uIVZUJhLmZ6MTbbz/rJZLFVWrvazX2bc/XS3O3HrpnO8+3ogaqiGWfr79l1sTfGBne4ilECcfRLxdZom3HKAxKURLvuOdP9qXPAeVjfNMZnUlptd9t/ehqsY6Krl8jhoEAbsQxTHYRFPFbXKGltNHn3n1RL4kGiQ6I/0QWaGLz2ptZBWWWuZmSgIotNLW6Ho1X3sl+XKxMCgmxPnHtDSybsNWtRY3rtaxnYpZfflC2BFnCuru47pglURdYPVzu/hz3k7ss8cWiSyMEMF+M9u34JMseGT4xuUV6ee4OXYxw3k15+1/7BxATVEbAJFaFqN2wsND/yfoNz7Hzf5NtUlV8UkS1bIWlWo5Na5CTa1UGRxrIJFSFqI1eWb+ymhw9yATCOuv8GvFJE9YE12bSxkddsUndWtDIJiTlBFSUuNvQ9qFW4BDhXPeRkLyJ2CIo1lrqWOme8HsSdLRlBbDuOZtqtGqikSoIotIJArgKii0eg/oB0G3RJFwpQfxivCZ+sBziNndXpiSg4nWQ33r4xc+RShZVXRYpG29S19MV2zv4LYy+vXT88ZtsAphbgAk1hxsjgAXv/O24lOzDWWfR8LY9/E27+fS5dZfFEx1kZ0CIIcIb+0l9jqjzCpGZxMnOSx96aA/vZ0kUlVtoQyy6lD6q+zSlj/Z3Jom+dune736MysHVLndNjuKvXHjNvtt5e2PW5qJ11umirMsKTbECyy7UlPZaTllWadf+2/h3t6gNT1jlazUmts9jjTnvUOFc11n5eBNRBDBfJyk+GImvSh0pJdeOOoHOczMsZLFZYYqlQGadIYCroNjSMcI+BCOb1WeQ++y7drK35SOZZ5XejQywt7k/y+7HlKRVon0vil/nsgIzNl5llOT2nKu0nkd4/PGkr6UjM3S6PJ7AKpmZ/c1ef5Vnzixkd07/zp7huQC2ukmzMWZ7vdM3bTrluUnv2TY/7QEhGikPQernu3HGLOrPfDTp9b/C4r5sSdrEOT3JS2IsL81fMDe/9L3Ld93grNXNLeHLywd/vBStvB11H30PyL+9sMrKLss2S20h8ZQjmdTgs9r/7KV7994iVkbJwqxabil95J3X4fYsLLL0BFRDq6qPNVfeh09ZJN6P0r5wQzru9uwbR1t3ex9BLs6JKJwL9YT9vwVoPZwvYgsfwkHd+iseuI5UStEeH4wXqbQT0rfy8db0ifMlramBiWpJ67Y0ggAuS7DF/X0+TK5tqh82irh2xRS75qzr7674X1935SizxFItxm+7987P0JNwDcso1cUjdFybAJYTVzmSYB1gJZPO4WvYoUmAlT6YZyI5dJ3j7OeTlEqsi2L99UqwNYD2IPsfB62uz8WHoEVWF/K77Afjg2n3rJaxjV1hr3B7q/WaqdZVIRwdrspeVmDVohtSFolDIGWSrtjqK+CPWFeHCajMGZg9rcDahFj3vneNrws1RQRPS8IrXwuqd/ubn5jf8PNFlqtDqU5R+NT6WZllN2sxjE04ixJNtX5RsMEpvycjawioGKAkVUxfoFJenNa9/7aPT7ACB8X5urg00VvTtWbX3yGAXYQ6+neKQA3b+tBNwhqzMIG3STpRqSaU4nsmxvduZSLiFltyK+7+zMWs4OhjMX77vdv3u4T4YNz2CWC1bq9VKEdJLoANibAa5/ps+9y4Xc+Kb8hJ1l/Nw4k1Jou5obGXMh+NZnrsob/EP8tDkWmfFOFcYkVT1VVYU7lllj24LzCPm7slAKm4fTWKLlX+e/GRPhOaZDGrCFOKmGUTpmth8cZHntuw4Vbmnv3PdEJYFdhVHeZQSCY72ZgHWablm/KxM3E7u9L/VOG/K5MLoUmt76sTppSySMKFen51/uV+/+h/YL8v/0qfGbq7sb6mc/eNo627vcvKrBPAhjjmsdT65VxJvye2Dx5eZFb1tVRqHJMI1oUllo0dFguFAC51ZOjcJAK62F/5ghPeMlm3Iz6IZqE93ngCm6gNyaps/42I8ozLQnSzh5jXrzs8f+7h45Y+6UpwRbwneSwysf3Ym+kEq1qyyJXdWRXLwgqslkca++ZKTOh6Ay/HXLkFM38HMuo2bXvY6fejW3u96N2szUbrPc6svM4EJ0pcl/MhK8CaUAJ357qOWnuj/VE/+vdxTy0P1v/sTBR9czWKH2e1cl+rAyFEZ7/XO8cmlOW+sltySHKrOtyadXtTrb3c5Zm1281Y3FBsnwrjP7eVIBJWXfai4XybUC6Mq7glk8siFWF/WsQpd+4iB2zI7XqcegRtu/PPzkpfPPu0J1uNs/HtAttcxzcXzlKN4QAUpbo4v9Mdo+NFZin8Y+lcl5GrS0IYFuCxXMXmTaJLVKW6JJd+cyRZeWXBPe4PEMXyyk6okC2ZZn0dOVf7GMSySI7bMtGszr43WZe8Sohak0uz8rCdW4B9525ye6NIVMShSywzi9Eii7E9kcfYymPKDyiFmCxu/U2Sfx31en/kEL+5yxrlYUmXKMW6dohgI/7vXHzxP2aFYH94yUMPLcqNbFZa9mLpMRbLfV7xsxMtzRx59Z39Ncd+nlkS369OKMQvE4S/tIlkTb9CPV7f5FZyjHIdn1GHlfYZNudpCqfVmXjld/v9GebRE5+p2W9a45f97WeuOr2FcZngnll76IwLLn/isPjvvgmudKWV6mA26TFd4lOIWt84Wt/2JKsxDdbYrLq05Yy2cr6odA2M73AXoYn93ScRrW6RsiVZrxWSJw8djc/ddds+Zy6QiUEgTAwBTIDUxSZGF4qoeLGreIskC14edxyvRm8YZ00xWuxtesq5VZUomodXQ8q47CpJRCmLJAbm8cbs4eumKO7tFrHEbbqPlERYViHmiO/VlVniibXakBSL73vEwqtYc10CWBa6+uznSosAACAASURBVLZDl2r+d2YlfFM/iW9lYslYl5oJ5DzpiT2hSXZySnuW+Or/sKQpvy+SpujinmFBGL31sjtxSNkh7YMMc1nuRf1/l8S97xfF2SChFdX1eUQUqgmxCEm0dPNX/V1GS1I1Oit3WWa2w+3MCv7N4l+z8kTUGN6RoUddlf3X2G13Z4qVlmMVIpjYPhegLlfl7Mjy9sTxbVe38eJXXjzpO96yW2qW6Ko/6xhvlEDZvD4jRrDLopm1p73rUfaSVOMtNl4vzjrOGwK4DqotGNPt4jy43FUI4CGO8X9grDV9deckC1lCPV5ZNNPm8iiLxNc34VJGVVxlWy1gq/hNmGNnHF+1dfMp96vtCGWReJfWxAenVtYk+WNhzRX7tblAyw8e1ocYyUpMsebKLtWkbKGSaJfHN64PpTAK11knQlUrKTHWVvtx4mKanel72EPMjfK4BvflV+P+6nn9uPdXJrfpbJI8gRb//32EtJpNuorvGDEGKc7WNCFzWY7i5B8xK++HZMur1nWZxQ4zPr/HGPJyU8xgb/gnJdASLahxxIP23RW/JOtsAevArXjhV2b/uuqEVYxzOvb2L525n7YuVr0gifewF4mXSs83+RhV3ulxjeV62epcB+KDnYjqalClt6ZYo0tMj9uTsw52EMB1UG3BmG4BnG0iSbaymNVb2Jvx1GLELz27NI+zh4SPem1zDEmvVLdlHtsb96MLmfvfd+zJqqSfMGZx5bG6J++67QhF0Krxwy5rs8gg/crao7+6msQHGFdjCRo527QX64Y1ptQD1i1Zjf/lbXzGUuONG4aFtBybsJWtqE5hSy17JIlTWvzx0AWbkviKt+nNrJ5x5e7rd5EAdLyRq0xRltzqjnULB9/08vo3fF3nymxDJMTmt37rd086/pjVn8lu1bqSRKJsEaVckVriyCXS63Z95hyC4mwloflXO9711v5rD/1fxW3582rcr0hyFZqp2SXUu+76XMLVOLWukqy6UoxtLe2ZxxhfS9e+okgvPa2bRqmjcd2JCgxUIxmjPcR0I8uY+rCHAPah1aG2lBgBLnZn+8vnrfTmnhECmCngxdU1R058JVp+de3i2hfy/+5go8tOVxVOilBlcy3OHF1+88qa2d1szdbkP3JmZUpGaFmoutYiC2ZHYq5ciFfFaZLjUOJ95fXpkly5EmZpRXSL3KFN52MUt5lYnU9m3xn14r3W8yWWPRKimhofVnDB/sAdO+1llfBgJM7IO26WuRy7Elqp529LNmUSq0IwUyy6uqzNBuFcsBbX/T3kG2fLftOMiabMQpXuGi0SaF14zf6H5b1rxbPGYlw3r3GPT7OwmlfFywW9+HdnfX39Gx9/lD3AuhL5XX3nHWff54oxFrOJUkSGbM0jixpX6aKyZ2R8keqZQJG8Dnj5kFGFNqQ8w9vHHvXIJBvGBgNDAIceHvpNlgDlLQ8XrVGyvD+emT3A3oALS2Xh0uuySWsexGoLmPetl+sSqNna80RT5PGJrtOujNPq3yd7S6qdnei2zL0MtImvqP0196/VibSoYtR4WsSyR7LLMsUdzre9HFtc7c1q52iOGr2FTeXZmuPeVdyV2bVjm7XVlrlZ7keyAkdRISGWa11V/F0VpTprKTXO1mZptVmT5X4kK7AmIVYVLNo2hlWIZhbb5eWfn5/0ktEXeuzl+9xMdOLtt5/1Et83yYosWYHrbt/Us6B8l5sqCZC8gIwbxwvPuu6Eyz3ZNq8a58vbhohpuEDXdboYdywEbB8i8SHRtdFdfMsHqNa3RB7ZmvMEVxSrLjsA3/Yk0dxlgUu5tDZLsC15VYj1V6yn667QLu7MSvIJdu+2sHYOz4fBAws9KUrefmZ5ZeFR5/iIESscFcXKKnfgLsdvefHg5p+s3/Acs7S/yfqQo9Trldu6rM/CcmwTyoV1sRhjVtuXx8LW9o8UNytZT0nt2WqFK7Nu4U5LcmY5JrtdWyzNtYFr2MA2669IcsWXrCaiMllaKQmrbOPq8Ij2vlbjhqFOl0MSv9LCTckJA8bJqwg0kUsX1uRpreVfdqn35ldufjx9gcT/UQxYZlbjz+lT9bnBBbpqoi0bzyCCc9HqI2wppZWqwJOLXmZ1ZTFx59vdLgczysKTYtX1je3NZtn2tnvvTOsPWoR5q8oYVXFeujFkIcxYf3vr5lMvE+242P3l4Wfv2rr5tM3iv1Fjf5lI4BmO/4D1O06e12RVrmt/dYwbZAlmorPf790Y9/oHGBdzvHmSeJU9KiTKYtml3S7Yw1jhOti0dcwQKyulD+NhdDv2idV1tc2+W2u1AlOtuYMv+mR5Za735os+/tgCxTIrt1fvkE+crqvtYGmjZZHaem9D1221wkrWWkkoP2KLsyW5U0uW47rbh3Kpo18d1ltSfDDKI9VxnCNj+onXolileIDaN9F+8cv3BwE8lqva7ElGPwzDy+10jRAxwU88fkikS88TZSXxh9U3TmVIjJYmSv4XexA/zATwOZRx5VhdYpkjr7JIhfheQwbpriS2ovAOaSPcnFWrrUsAyyJa17ZNpZFc3Mhv4zOLKyVBFitbtJGXLSJZf33LJA0e/rddtef69OUQ/g0IuCyxMic5nresZZZiefaJBR6Iu0FZpSrPlmxZVSfNRPD8yfO/6D979Ee62r6FLgbLLM2KTI8FHszZ3azOlLN3uSHL1lrKeLwNKcGVlLCKYjVmw5LKIjU1BjjoZeno5ygvhyf/yfkbAU8f6tUt3c75fM6/cdhdvucL+/Jkbd6W4+Iqa/XoLA3EcwAIYE9gXW6eWoP70QOyaA39sFSZ9IoSt8seEB9gZ/PbtqzK6dlJsbqujM1qew93a/M16UBZozo+A1rRGiXPx/35M7ZsOfkXNgGsJszSuVl3wQ1a5W5JjlV4cHEL4OjBK/dcl/5AUt7we2Wf5j/AknVZ3YNqpZgmoUyxrkq8ChZdYl+jFZgSfyyXTzJ95tVM0FV9NwSL32wBwrWZYpm1WYFJ1mepfJKRE6sz/L7N+86vik9bx6Eml2JP7U/Oz/69c3/62pdXdSWPZOFJHVP0cYlwzlYW4obxG50BmvySlHCRTN/fWgszkl8RiFbXxGTJ5UYo9t38jV4cswz2g2RVTOy9hz0ffzF89m5YfeX9QwCH34ap6El5w6QHUc2HhSRSoyR1PSZadXMXZJqwHpZForhOOy5FblGeistD3KTDupvW8rUL4IELNSFOuDV1gYnoSM2sD0OSNZf00ORbJmnwFimNLZYX65xrStzoKEJUcFOtrJS+Jsusj/XZcMlqzexMcl923f7MsksSsQbLrDMO2LmGoUu2q+m0/J1ogaXhcCXOoo0it9IK29zKLLlp+w89nh6VWH81SzW9nFRqv8PTZzzHnM9SCGPUeGSWXU4Xkl2ZGEAAl70dHe8fnm0uXADnQrMf7Yh7vYPsA2gv8SInrDK4HhePaSCY+X+jWXWH7YkiW3crIH4Nn5Ud9zz7l+yL6H26Pwvr7uK6Y5aOOXz471ibQmwv78Pdn+N+clfUi77LojrmLR/JqRTAFJc1SpxwylpyZSZai0eSoTjFr3yAHbco+AhRtewQsa/ZCnzxxZuZReBuyk8YF9Lss3UCz0BtK69EGcvVxup6nIlaH8vu7Er/zWztP2DzrjHObSk/5CfGk51sjtez+T5kK6/kYtDlv5PicH0AMFH68ktvfMfaX/l/e11lkYbDJivs8/Q0u/9vTf+bkmHaZ/qmtdVZZgsZ+53l6lw70md3/voH77hxbnZ5++W7bjjiGgF/r46AqAUcJfGOe/5kX/qiuXyMb7q+EXdnu0do+DN/dTT8RoIA9uM1la0DrMCl4gSE1ZfHy57w/Mvv+PlJa9kPm7l2b5kEV0SrbiFxFU00S1cFbs/Gz40rtnfwbBJ9e+n44zfZBDC3ABPKJE2NAOYiM4mjfzs/t3wufyAplxBlcHxVlD0KX0f7Smq4YnVHLLoEQaq6HFMSYpnclCmxwOKDW7folb8gbOJWztrsY9mliFhTRmhaLHC2A2R6Jj0jEeN2SWNljR7sxyzZX3+VJfvLSzaa+zPR3E+im3q9aHdT43h9Ni+31Ya8KHG5zpeirsk7/mLStf2m/72sAFZDGKmhkG2zFkMAN/0mN2R9PpZgXZ0x6jZGLKxMPPZmkv2rSXzAEd/rW7YouD3fi28pJer+p63dzp3PXOiy3PIEVsnM7G/2+qv7GR+tBZgLYKubNBtjttc7fdOmU56bBsaydVZYbcPFpyBWruxRede89ohginvy4KXCMHkUVZDKYpTSR7Ucy/efEkvM+tea5Vn9PNrEKlvLapz0L7nwmv0PU9yTRfte7zX/ZTU5epD9hqwzff7lsdU2FIszsjzTv1mpJYboIyYrUTyzMUlWt7IzvsbVLyTZlmvMpvzd5JmjxvKW/z6253doCo9pXQdVtMp81Gd3n+d+MU6bRDAE8LR+OgL37fxQaWqNuaYaWlSTbXESH2SWKzlQP7W+HomW/tRZ7sgjwZVvmSO1vdiTKoRN7VwMpvXvNgEsJ65yJME6wEompZnATXWG1VJLXeZtfrs/EJBBQliyIDiTag2U3eJStHLipj2fzmsOerk+6w6oBXHBRLfkfHeqOA0RpCF9ZLw2K3LV4lcvbouZkV3WWlloutqm+/Rwm7aJWKswR4kj769UavIqj4EfXHj9/Id1SbMKY3TI3VnHxhWaIl6IViGAc9GDLP8e13Q8TX3Eqypay1qQ2Zfutru/8MPGV32AAB7PXezULCLmgLkabVR/WHzKHqnWXu7yzGI5v8FqivLMddK/ZFty+MV/GR+34QVWuOsEE0y5xBAlVrdM+04d6AQ3YxLAat1eq1COklwAGxJhTY3rMz9Kq8BVhCnJFa6Cske0eQbZqK1tG1xigyJE9bo++tqle7/7sYFWi3rf+Z1L/iP7nnu/7WNZZVkkPo+6dpvVOOTrwp3VeSiCSdbWKOEPVzfZLLpqySH3GrKdWdyY1bXZrMYhnKaxDyUrM43LwArcj6KXjK7QLUhiRduruZVLAIuecT/a2o+jW1h9+PSZiluI2f96nD3XfdRrDXCH9sI1zsZOg5US52t8tvdfdKkwSP/pwnpAAIdxQ68SBOzZl5O/ZQlEfkMeXlhVe0n0HsU6rFmFZ4IrD6txOhnieUuc/GhXnWBVSxa5sjurYllYgdXySJUuvMGDucXm0JWYYs2tIvGVwEUp3eQj4JtyDL6WX3XdsqAljlVpWaS6OZLidTPh6RVzq/sFkKyxQvSy35B1M2sPnbF6eO37mWj+pnW/loRYdXPC+GYCFLdp2bW5mG16II63f+lMHkbT6X/E73SWnHD+vKXl5WeEABZeO8fNnfTq0vLCC/l/d9JqT2iKcysdbGASwZo43xvKlUkqwisTCjmuY4AAHhdpzJMSoJU10sJ68K2HFz7w5PHrH7UlxGI9vcoclWmPI62GgC55lRC1JpdmeWZVAFezqnaPYn8I8nCFrqjskUxT53pHFtkNdIO2WW2FC/HRJPmHSdz7vuZWabM0U2KIqyyLVOdtp1h00/kl4UlybVYXrQjXkTEqKItUJyeMPUogS5Z1wfY/OyutU05wm250fd5xnLH7BShfRf/q/urs/rjXZ0nDomOzz1+hfjwlVMZW430ce8Uc5Qls/ufn/no8M3uAGZ4G98DzH3ef7serV84kMyzTfmGMxluBIYA9DxvNyxEgJo/ST8Ksr95lkTZdd5G7jJKn1TirO1yOBHoLApREWDZarvhee5mlQQ3hrp1GdfFd5RJf2bjmD1hRMiPihZ0PXQ0UwDaLrSxSVVFry6xMsQKrbsohfeq690J88szKcZS8mJYFIv0buEJTElwVhpPclo2COxPIlLJIcG0mHVZtjdRSSXKmZkcG6akXwPxQ7LXfB6EmujY6QUvx2qntImDgWgkEVHgZrkfJ96Mfq9mxwBDAtV4vDK4SIJYd0oAbilSXFVlOREWZz6c9klzVc6dtItUqfpOoz5KjXbV18yn3q+2oY3bVVZpmCTDTraLsER+9IMYt8WIk0d7AeDNb7K+cREoIVCYG/5OI+bXd7ZASRyF9qvxEewtXZXIlyzPLBRHf5Hj59f33bd53Pm9Dc53OBbbX2FUywlhmAkYLr5S4ylZHuMvZnX3vjVYESy8QfYQtpbSS7/rQfrIESojfEcuuKeFW092gIYAnewencnZKgqoCGCXultLfN8EVm89dFgnxv7XdV0o9YN3kOvdnitv0yIuZKHk+7s+fsWXLyb+obZMTGJgkKrVgk9wdjjqG7MYshqTEo3lhaWASLFfyK9VVmbpfSokjPlZAWaTKyxpRxCfjcCMLX/kYe2F1JkXUksaUyiLxMV2xxiLLc/TK+hVnWSRkdqZe1UraFWN2tUOm1l1ju45ndw6BrL4Elb+jnd/N2ctGFhN8aHll4VE2PyszlSXKiqIPq1n+Q9aHPpMh4JMhurjCokXXlTSr6SWRIIAnc/86PaumNNCT6w7Pn3vyrtuOiI27rLiinSxkZWjD0kkWlCUSXCnry8Vxpw9uwpvzFa6q5TZUREt3rZPu0Hx/viWIvB6UUhVWQ9kj9T420P2ZL5EuVAf1dDcsLPR/sn7Dc0wIvkneos4l2iWus/5pHDEb98hzGzbc2kuSb/vEG5f92LtEZ3o9mCs0t9RSRG26nsDSRa7xZQuzy1X6oo8/tlCWDfrTCdgsu5RRZDdpSvu2t9F6+Bi+I9Pv/zh6QBat1GzRo5yQ9KrNd8clWnV701lyCRmm+cvZJw8djc/dddu+/Nm/SewggJt0Gi1eiz2zc74x3wRVvKNWfNYx34jVuB/vOzaaP/WUr9ye1zJt8RG1Yum6hFj6L2Rn6SPv/arZp70HaEEH51v/gfhIY8T4/0l3oy4+FNH7eUBroPVXrJ6StIq6U9ltmloWqTD2yvKHopm5a+RSSrZ4Y+q6TO1ISa6kBFWU9rmldv36o/1nj/7IZTUWgpmv0VqvV7IYa8siWUogleWE/m4Cjvhe4wDT5vpcRa4E0m+BhrjO08d9smjRFAJeNX6VOF++Bx/rMVygm3LqWEdtBKjW3GwBuQgmWXGlrM7qBmgJtZDgqraDr2lgmyWY/fiuzPZ6p2/adMpzfHqqYKYudVoySusEqi4BCsVKENqPeiZpu4Zaf8UeKAmofParix1m9TlfSxmD9+0tLX68Pzf/X6nxxpRxTW3I9XWjQfytb3uKYJYzSNvGV5NbiZhl9t//m4glLsMCfcsRoJQ6UmeYQsvvjHBJdtK25Ezw9QoSc0EAO6k3ugE167NaJslLOGcE1DGaBgYW4KadSIvWQ0kwZdhOKoLf8srzhwhljYy1dynzy0mraFbjoWBu0VF0cqmyEFYzPZfPHJ08H0W9a+Oo/y0mEuaHP+7mpFqdhEzYlPtBqWj9dVonBoJ2UbjjEUX2tqv2XP8ZwnIn1oSSgMpnccwj4WsiWZavhTk07thnfXJbUvKrYpmjs9nnjpXNiNYY5yy2/wt3JumBwObjGa3AqPEbesRj60codSTWMpUZn93fx5qjMnjPeFuBG/4icmyXtMUTuYWsX5yvCUXT3Z/5uiGAW3yRJ7l0ivh0rC91baZZcYe1fdUxif3dCa4MrtaTZIy59QTKWH0pFmRXWaVpPRetUNU8WDkFrW9t4QZmftbdgSB3ZctlksscUeOMB+8W+p+9dO/eW6q6p6oF1lQiyCcWOBOpZFFLEdiUDNLCtfqCy584XBUfjFM9AYcleCqFr6Ds/H61Hsdo/K6XoG5wGEr1t7CbIxpjgDXuzlVmim4iTQjgJp5KA9b05CeuvWTtK/PfkxNXycsiui/bd5IlqaK5UJsts6T+2Vwa4Z67ZDcAO5bgIBAqfnXxvSZX62lxgw65bAXXaY01gGT9jTxrC2ftQ9Y77j4+QpWyNtkK7EqIJbtNU8a2tXElk0qFtpKB2bePb3tbbC95v4jxJaNCw2YSKCeA0zdkeYZ/eYfOcVvyIrKZp9asVemErRyv6xPnq9nZSJmkZu1+uBoI4KaezITWVbCoGsr+WF2Jsz5Ey2wqPhd7i29YTeIDrETGsZZtG4VqcFmkfvTJt331zvsmhBrTehLwzRIthlctut/6VjL/8qEf/w3zf/l13RK6WhfYE7e1ORe6vd7qFVfuuf7mwkMUzzbai/eaOvvWFtbFF1e5j7rGcolV6ryyFZj3MbhZp1mgL3nooZep49raUSy5hf6SqKSIVNkKS2ovMkh/772zpIRYhs2JTNRVMMIYIDApAt5uy6bPAytpND+3fO7lu27IM/QaS95B/E7quGuZlxoH7Dt5G9ye5T1BAPuecEfb60StsQTRpusuYhfd9JCbuxuTLLPRwLJLtCgbyxGR+qOOb2tvr0u0GoTsga2bTztH/tuOe579S/al9z4bCAjg8GvifjjLrb/zS8sLL8RxdIJ9tm6X3KC4TVft0mziTU9OpYwgxdWSx8hEs297iiu0/rtgUIYp/GajJwg0g4DsssxfEPai6KYkjncHrw5uzcHo2tyRUsbIY3+tsfpCAHuc6jQ0tQvVZFucxAeTOPpjbq3lJYFsYlNOOkW0zK4wxhujwwt/HR+34QVmlTM+EMtjq+dCSXBlEvTTcMZt36NPjV81zpfv3cd6DBfo8NtijSeTrAhuoczW0NEHM27FjZL4ApHgyuU2LbtBh5+MvSdZiBqGka2rlKzNshXYtz3FalxYJtye67o2GHcCBHJXZcWVmRZ+Yltwt182TuCoGj2lOxkWdfnFpFnUXk1oBwtwE05hQmugCNTi0mjWWllo+lhmKW7TNhFr6Y843wndsaqm9cj6/EdbNp/6L8S8PsJZWmthjKr2MA3jGF3oxOaZCGYv0/6UhTvcZOXRwWyjaqkkuTavLYP0OASwt6jUHV7RFZqc4IosvqXxSaI5c52ehs8d9thtAsYXi5qXhKSXiyZccHXu9kVSdlcm1rfpNX4pBwkBTKHU4TY0N+UBAGGB7UXx6ywu0ILWVtbhFptFl42Yuj/nz8aXXTZTeVkkuD134va6hKxvnK/x9z9Kno/782ds2XLyLzoBbgKb0NUY9l1Gl2pNWiy8eeyurY5w3S7Q1mRUmegkCc4k+fHM2kNn8AzLJFdlz7JIugzO1AzVvvcP7UGgKQScWZpDk1pZNtjW3AtNObM2rcPbFVqTLbpN+5XXCgHc1pOraN0U12FlqgeTwwsfdrkr25YnW3FFVmZWkev16w7Pn3v4+OXzCeKakhDrEV5mqSJMGGbCBEwxwHp352f+PI7jf+q7ZF2maN8x0H5AwGkJtn5BDGsEt52nq36vsO5a2lWa4ErH0yZuZddmWnIsQi1eaRE+45vKL7X9jmD9IGAi4PMyUSdaffqPrKGjISi4baMEiOWOWhnnaztvCGB8GiKKm7Lqekzpo0FbEK4jY1RUFglH2k0CuhJIcryuT5yvSgjit747w8Vwf2XhtI/svu4pmnted2LRbJZdCnHZTZrSPqSNQwCvxkn/kguv2f+wr1XXt8wRpT3zGtp54eYfbg3ZJ/qAQNsI0L4vi7vSec94xwd3MASlbWc/7vVaYoI7J3wFWwjgcd+yhs3nFQcsuRN79eN7lvq6YnUpZZFsCbEahhjLqYiARxyw14zI+uyFK7gx5SGsi653tvheG8y6XZ/F3C73ZsVK+3nmrWON3y6TEMsdiwwBHPwBRMfWEXDW5rXuaPRFIlVQdykEpXWHjgWPjQAE8NhQN3MiSuIpaeV2C65+i3npIpq7NS3RVjaVsSxSM2ljVWUJUMoYUeeA1ZdKqtp2xoe6jlodKKWOVMLjsPyKOWmW3ejTF16z73aKlVZ2VSYnuMosu1RrdLU3EqOBQPMIlAojEdvRJLVyjotEWM27DFhRLQQggGvB2qxBte7KkkXWJxGWnLiKImhVS61rLuFq/XL001VXnDHKGjXrno1jNa5kWNQ1qEmzqP3QrhoC2ti0DsecuUodDZ9Xo6+J8kjVkHaPQhK1UoIrl8WYz+hb5si9yjQJI2r5UkChTWcIlLMASxg0363m+ODuhKB05iJgI7UQgACuBWszBnUL1IG11cedWRW0FAuyLFRda5LHd7lK85rEzSCNVYyTQKlY3yg5sHXzaeeMc72Yy0wgz3A6BVYHmyV4HKWObPfQ7Xqcyto0/pZs1fUui2ReIcQvvkWmiUD6vRhHD8RRb1MSJ9/IXipti5PokagX7w1loXNtlrNMdzEEJZQV+nWfAARwR89YZFdm9TY3WreolAkiJrfKXY9D5rHNIQtg7dgoa9TRG+u3LV9XaF22aL8Z0RoEukuAYgVmZt3llbnemy/6+GMLvlZgipt16jodJY+wGOPfFqSR+bm7dw470xPQe8cUM+M7SyPZ4BpCTQbxwf2fXbn7U/fhbEBgGghAAHf0lCmW2Wzrhbhel4U2x0VLaiXTzeexiWbVwixZp1HWqKN3NXRbuqzQ6liI8w2li37TRoBiBfYpW5TyK1qBvRJoTRt/7BcEOAFToiqd9Zaa1EpLdgq8bnCjQMBGAAK4Q/dDsqw+yN7WH4zi+Bra9gau0KItRTyr8beu2N7B2MN5LFZgY41f2l7QapoImGKCIXyn6RZgr1UQoFiBZYss0aqbx+1SxldFcxX7whgg0BYCzkz5IUmtXJvvcO4F19bx9+kmAAHc4POXhKhVFKoxvAMravI0c39+K2V7qtU1xK2ZEkdciO/9xLU3JHH0RXV9SGxFOTG0AYFmETjw1M77WczaRyyrevLs07e8vUmrbuOabfyq2E+Aa7Pdqiu5TfO1+47fpPuCtYBA3QSoSa90sbpO8WxZPMoe1X2yGL+JBCCAG3gqejfkopWWL5vkrsxcldmD6fkEa3ChpBBF0LIlhJRFshNHjG8DbySWBAJ2AlWIr3EzbuOa6xbAvgmuXFZdNYbXd/xx3wnMBwKTIhAS1+tKakXaC1yhSZjQqHsEDh3KwgAAEoNJREFUIIAbdKY+sbE0l+MoFbUkocw5KOKTNsdQmJMtx2bmqOvboPuIpYAAlUAbxWQb11y3AObjU6y01IRYuiRWFNdpeXzqHUQ7EGgrAWdtXtvGDEmtqNZk9uB3NRJftfXmYN1lCEAAl6FXYV9X9mXVNZgSp8uWl1toKe3VOShWYEvSqmM98UD8egJDcxBoCoE2isk2rnkcApjPwUTqX7BszB+y3y9CWSTFBVqMZx1fSpzVlPuNdYDAOAhUndTKJaxR9mgcp4o5mkoAArghJ2MRm9r4X7q1dWih9bXocjQuYZ7hK4hXYp8hebg9N+QWYhkgAAIgkArgs5kA/gFjscbEQ0mIpRXMpvq9Otdp1PrFzQOBKHKJVicjTVIrbXywwXLsHB8NQKAjBCCAG3SQIwJVLjWUJY2SrbQUCy3bXi6gfdtzNKHu0xSLMxseVt8G3T8sBQRAAAQEAUpZJCctizVXjM+sUD+eWXvojAsuf+Kwczw0AIEpIaCtB+y191HX5oKFGdmfvWiicfcIQAA36EwlsbmPx+7ypWlFqySMaVbdodD0bc/XQBSzqdB+9ZXnX42PX7+DlVW6WtdXdZluEH4spQMEnljYfvziS8f8T5b47S267bCH7ZXZeOadZ56++YBru00dK30x5dpnFD18zulbLnLtUf67wyXYmsW5jDuxcy+WMzvw1I4r2HfKV+M4nvPYa7qXWtfs4O+am+0pPb//8b/v27CSLD7HMvq/Zri/ZCGaid9x9qlbfuJxfrypVyZucsIqI/iBi7THuaApCICAQiAkOVY+hDE++Mt3LkXLn9u059MvATgITCsBCOCGnrzD8ppbdSkWWll0+rbneOju1hJMuDU39GZ1c1l6oWDba9KPk/iGs35ty5fUVk0diyJ8NTt2ip4DT+98jPV7N+1mVCe+quA8bgHsEutU/i4BHMXJXayW9UEmfP/QeC6szdn/YOsnxd+dY3oKYD4uxRVatz64M9M+TWgFApyANmGVIl7pSa1GmSLWF/cMBEYJQAA38FbQrLTD2F5KzK3sOu3bniMiuk/nNFHPt4EXq6NL+u9P77jZKhSM+x4Vwf6iTBpcESRVjsVnCR9PL1oDxFy6WZ0V3Vd8VXVm4xTAVfIn8NrLOF9os2yr50AY0/kyRPdR8XaFRhKrjn7TYltVEyC5OUtliuqID656TxgPBNpCAAK4gSdFcTmWrbpkC21mlfVtLxDRhLkMdLR2cQNxY0ktJhAuSsSmi+LQzxpaBDciSLwsq/ax+F/LrI11HxE/5cZTuD21837mdv4Ry1XK56/yzMYpgMvxKvIniFXap1J66UIYM0gA84VQRDCsvrQjQysQ4ARI4nfwxnFxKVo5UXZX1ia1ImNF2SMyKjTsNAEI4AYeL1mgSkmkiKL5yXWH5889eddtRyjtGZpCBmqK+/QQJ8RvA69W55ZEeOh37zkTEaEW0cIrnyx2s8qxUvEbFusqLa1o7S4/Hhs6UHxVeWaB+/COAQ6cx8Lf+cLAfW/5s7EUa0zgGiyAMxFsyAyNWF/SYaERCEgE6C7NZsHqGx8MV2hcQRAYEoAAbuhtILsceyfEKlkWadN1FyVRsteEDa7PDb1QHV2WzSonxIHL3daecEiAGwjI+dct3m1LssVapyLDbuX0G2sggG2CaTAe+1wuOBJC5QLIKZYyceuwetLHkyzQVZ6Z7loTLMwBAnjM/DNerrsr7pv7jqSkSgngjn6FYFsgMHYCVOFKFawkMY2yR2M/Z0zYbAIQwA0+H4rL8bjLInFchhhibb3iBuPF0lpOwGVlFcLWZb2jtRu6/FJEoX1Ov7FScWNxpxau11E8+9PRjMHyIVPnHVqLHcI7z0bsFNSZ+Kr6zHRX2Ckahbj3cNuunL9r7nyNzizXQS8hWv7Rx/JBoLUEPFyfV3pJvPGKB67bL2+2UMqI/UGI5Ch68+rS8sILcRydoIWDsketvTNYeD0EIIDr4VrJqHSXY7+EWGxxef1dSkIsuX0lG8MgIFABAaelz1NEkEWrXbxk1kWbcJGEKGEsp2jMygSNWwDLMc9UAVz1manXyMWKPS5WL9pD+EMAV/ANgCFAoH0EdNZfIWKXl+fuiOL4mnRXimBVha+6czHG4uKaX417/QNMCB+bt9HEEbePHFYMAtUSgACulmfloxEF6ljLIlW+SQwIAgEEqhZTFLdlXjaJUi+3yrFcom5SFuAmCmCqtZ9fN6por4U/BHDAJx5dQKDdBMxZnIdxvoM2B/9zrx9/hlt//RNeDcaSBTP7rt521Z7rP9Nuelg9CFRLAAK4Wp6Vj9aUhFiI7a38aDFgSQJUAex0iSW657JX8sbawepWXKLJZyzXPn0F8DHHL/7cHsdMdoHOeVDFpGsvIrEW9cxU7pRYaVH7uao1+/I/+9QtP3HO7em94CPoS37s0B0EQCCQgMn92RTrS4rt1axFFrxf/+AdN87NLm+/fNcNRwKXjW4g0EkCEMAtOFZKxub6yyIhq3MLrgqWKBFwiq1hW584StZLX1fXT4yJ1u6xXPvwFWA+Aph6oZyCjpiAybVXaT0jCZ0ILx1y92cfwehaky9/CGDqrUI7EOgWAac1N3N7DhW+RVood9St24PdVE0AArhqojWN55sQiyKa2VJz12lL1uk8XrimrWFYEKiUAEGMKfMNRahbRA27qnV/1U1UNVbVAqyJArjMmQnuTquxVLYJArjSjxwGAwEQIBBwCmDCGNQm1AzS1PHQDgS6RgACuCUnOoGySMjq3JK7gWVGkY/YHOVVtML6jmUTwlWM1VUB7MumeG6jlnNKpuYzT998QIxDEN2EklZpFtaV2XjmnV5JyBADjK8tEJg6AuQM0FWQQeKrKihijA4TgABu0eFSEmL5lkWSXadzkd2PPvm2r955X4vQYKlTTIAgZBx09G7IroRKI4MqFkb572XG6qIArvrMXIzYWYy4TBPWAAE8xd8r2DoI1EGgGvdmwsoggAmQ0GSaCUAAt+j0x1EWqUU4sFQQiJxur0z4MBPd59mLnq/GcTynR2aPwyXMMRzWIoJ5o5CxXOLO1wI5aRdoAgPvM3OOqTkXCGB8gYAACIybQBkrsOrWbM4qzXYFATzuo8V8LSMAAdyyA/ON7aWIZmR4btklwHJzAja3V5GsKlpJzisjgMVkBMHEnzoKiZZMR+Uz1kx//shKsvhcHMWv0Y1XpwCuqJwTX/Yw0djTOx9j//+7bS8jfM7M7UptsvDvvD+Ko49YPk6wAOO7BgRAoHIC3iI4E7PHzZ306tLKwj+5avd1D8qL0lqVlTrClW8CA4JAywlAALfsACsui4Q435adP5Y7JOASPkz0PnzO6Vsucrsf00Qrn9k1p095I+pYvd78/VUK4DQLsV2E5uWNbAI4pA6wa88hZ+Y6XzGm+tkhvISAAMYXDgiAQG0E5Fq95kmG2Zzz9pJ1l1JbuLYNYGAQaDEBCOAWHh7FCuwsi9RPrkacbwsPH0vOCbhcg0VNWZdAElZbu6VVro274wqzRXnQzi5a/caaf93i3ba6vb4W4EkK4KrPzF1SyFy7mSqAnaIdSbDwrQQCIFCCgD4uuFjGyCuDNNyfS5wGuk4LAQjglp60b1kkKYv0I2+7d/vvtXTbWDYITFwAU9yCqQKYMhYEsO7SD6z2hHhmo0s6BDC+TEAABNpCwCd5Fnspuu2qPdd/pi17wzpBYBIEIIAnQb2COUPKIlUwLYYAgcYQcFkTfd1pqRZgimhtpgCW4nCtZXjIFupcXFLFZNVnlqwmm1hs9B8aL6U1MzctBrg6CzCVP9tNtm6394LHmJpM2I35MGMhIAACRgJf//07Lop68V4KItT/pVBCGxBgP7OA0F4ClLJIbHeI823vEWPlFgIuMcW6pjGczgzBWeIqpzUxEyX28Qbi0WW1FQKHMtZZv7blS5SY3YTtw5bsS46FdTEZvjywisRhYitXXdvsLKo+s2g1up+dszahlq0+M79WVNGetiXETPvwd84NAYzvPhAAAUbAmulZJcTCMXpJvPGKB67bD3ggAAJ2AhDALb4hyPDc4sPD0ksTcFnm6BMMk2DZhY57xEJiKKto8hvLJVgJo+WJrXhbghB1DylZV52CLhPAVZ5ZMhe9N16Kv8te477FvdhCi1S4U9fMe1bN3zk3BLDnkaI5CHSTAC1RFts7xG83LwB2VRsBCODa0I5nYEtCLFh+x3MEmGWCBMoK1sHShwK4vNAZuqRWOVYFgjW31orjcoow+7kWxiOMRSyDRL1MzNo9RgFcNX8nLwhg6kVAOxCYCgLWGGCI36m4A9hktQQggKvlOfbRtGWRkOF57OeACSdDgCYyk6eYS+/Jpjq6au3eUFGtc7mtcizaXnXnoC/zFGqN1e6T6ALNV0fbh/vMximA6eum8YcAnsz3BWYFgbYTGLUIF7NFt31/WD8IjIsABPC4SNc4DzI81wgXQzeegE1kcrEWxzPvS6LVh6gCmG/YKVBGqJhrCVc5Fk08youz1zj2F8H68Qh7LFqMLe7h1DMbtwAOE8GBvGABbvz3DhYIAiAAAiDQXgIQwO09O6wcBEAgI2BwUU1Fl9t91SZebTV/08lHXItNh+KT0dd1sFWOJeZyJHoylhMivjAY4VT2zCYhgHNWT5W7F84XBhDAro8A/g4CIAACIAACwQQggIPRoSMIgAAIgAAIgAAIgAAIgAAIgECbCEAAt+m0sFYQAAEQAAEQAAEQAAEQAAEQAIFgAhDAwejQEQRAAARAAARAAARAAARAAARAoE0EIIDbdFpYKwiAAAiAAAiAAAiAAAiAAAiAQDABCOBgdOgIAiAAAiAAAiAAAiAAAiAAAiDQJgIQwG06LawVBEAABEAABEAABEAABEAABEAgmAAEcDA6dAQBEAABEAABEAABEAABEAABEGgTAQjgNp0W1goCIAACIAACIAACIAACIAACIBBMAAI4GB06ggAIgAAIgAAIgAAIgAAIgAAItIkABHCbTgtrBQEQAAEQAAEQAAEQAAEQAAEQCCYAARyMDh1BAARAAARAAARAAARAAARAAATaRAACuE2nhbWCAAiAAAiAAAiAAAiAAAiAAAgEE4AADkaHjiAAAiAAAiAAAiAAAiAAAiAAAm0iAAHcptPCWkEABEAABEAABEAABEAABEAABIIJQAAHo0NHEAABEAABEAABEAABEAABEACBNhGAAG7TaWGtIAACIAACIAACIAACIAACIAACwQQggIPRoSMIgAAIgAAIgAAIgAAIgAAIgECbCEAAt+m0sFYQAAEQAAEQAAEQAAEQAAEQAIFgAhDAwejQEQRAAARAAARAAARAAARAAARAoE0EIIDbdFpYKwiAAAiAAAiAAAiAAAiAAAiAQDABCOBgdOgIAiAAAiAAAiAAAiAAAiAAAiDQJgIQwG06LawVBEAABEAABEAABEAABEAABEAgmAAEcDA6dAQBEAABEAABEAABEAABEAABEGgTAQjgNp0W1goCIAACIAACIAACIAACIAACIBBMAAI4GB06ggAIgAAIgAAIgAAIgAAIgAAItIkABHCbTgtrBQEQAAEQAAEQAAEQAAEQAAEQCCYAARyMDh1BAARAAARAAARAAARAAARAAATaRAACuE2nhbWCAAiAAAiAAAiAAAiAAAiAAAgEE4AADkaHjiAAAiAAAiAAAiAAAiAAAiAAAm0iAAHcptPCWkEABEAABEAABEAABEAABEAABIIJQAAHo0NHEAABEAABEAABEAABEAABEACBNhGAAG7TaWGtIAACIAACIAACIAACIAACIAACwQQggIPRoSMIgAAIgAAIgAAIgAAIgAAIgECbCEAAt+m0sFYQAAEQAAEQAAEQAAEQAAEQAIFgAhDAwejQEQRAAARAAARAAARAAARAAARAoE0EIIDbdFpYKwiAAAiAAAiAAAiAAAiAAAiAQDABCOBgdOgIAiAAAiAAAiAAAiAAAiAAAiDQJgIQwG06LawVBEAABEAABEAABEAABEAABEAgmAAEcDA6dAQBEAABEAABEAABEAABEAABEGgTAQjgNp0W1goCIAACIAACIAACIAACIAACIBBMAAI4GB06ggAIgAAIgAAIgAAIgAAIgAAItIkABHCbTgtrBQEQAAEQAAEQAAEQAAEQAAEQCCYAARyMDh1BAARAAARAAARAAARAAARAAATaRAACuE2nhbWCAAiAAAiAAAiAAAiAAAiAAAgEE4AADkaHjiAAAiAAAiAAAiAAAiAAAiAAAm0iAAHcptPCWkEABEAABEAABEAABEAABEAABIIJQAAHo0NHEAABEAABEAABEAABEAABEACBNhH4/+Iy8dXXY+W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9" name="Immagine 38" descr="clou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67200" y="1488077"/>
            <a:ext cx="3752849" cy="2569573"/>
          </a:xfrm>
          <a:prstGeom prst="rect">
            <a:avLst/>
          </a:prstGeom>
        </p:spPr>
      </p:pic>
      <p:sp>
        <p:nvSpPr>
          <p:cNvPr id="40" name="Rettangolo 39"/>
          <p:cNvSpPr/>
          <p:nvPr/>
        </p:nvSpPr>
        <p:spPr>
          <a:xfrm>
            <a:off x="880527" y="1488077"/>
            <a:ext cx="32949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indent="-180975">
              <a:buFont typeface="Arial" pitchFamily="34" charset="0"/>
              <a:buChar char="•"/>
            </a:pPr>
            <a:r>
              <a:rPr lang="it-IT" sz="2000" b="1" dirty="0" smtClean="0"/>
              <a:t>Cos’è l’Open Innovation</a:t>
            </a:r>
          </a:p>
          <a:p>
            <a:pPr marL="180975" lvl="2" indent="-180975">
              <a:buFont typeface="Arial" pitchFamily="34" charset="0"/>
              <a:buChar char="•"/>
            </a:pPr>
            <a:r>
              <a:rPr lang="it-IT" sz="2000" b="1" dirty="0" smtClean="0"/>
              <a:t>La strategia di specializzazione intelligente</a:t>
            </a:r>
          </a:p>
          <a:p>
            <a:pPr marL="180975" lvl="2" indent="-180975">
              <a:buFont typeface="Arial" pitchFamily="34" charset="0"/>
              <a:buChar char="•"/>
            </a:pPr>
            <a:r>
              <a:rPr lang="it-IT" sz="2000" b="1" dirty="0" smtClean="0">
                <a:sym typeface="Helvetica" charset="0"/>
              </a:rPr>
              <a:t>I programmi di lavoro per la ricerca e l’innovazione</a:t>
            </a:r>
          </a:p>
          <a:p>
            <a:pPr marL="180975" lvl="2" indent="-180975">
              <a:buFont typeface="Arial" pitchFamily="34" charset="0"/>
              <a:buChar char="•"/>
            </a:pPr>
            <a:r>
              <a:rPr lang="it-IT" sz="2000" b="1" dirty="0" smtClean="0">
                <a:sym typeface="Helvetica" charset="0"/>
              </a:rPr>
              <a:t>La piattaforma regionale di Open Innovation</a:t>
            </a: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69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232651" y="429965"/>
            <a:ext cx="598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OPEN INNOVATION - 1</a:t>
            </a:r>
            <a:endParaRPr lang="it-IT" sz="2000" b="1" dirty="0"/>
          </a:p>
        </p:txBody>
      </p:sp>
      <p:sp>
        <p:nvSpPr>
          <p:cNvPr id="8" name="Rettangolo 7"/>
          <p:cNvSpPr/>
          <p:nvPr/>
        </p:nvSpPr>
        <p:spPr>
          <a:xfrm>
            <a:off x="971966" y="1358768"/>
            <a:ext cx="653373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algn="just"/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Open Innovation</a:t>
            </a:r>
            <a:r>
              <a:rPr lang="it-IT" dirty="0" smtClean="0"/>
              <a:t> significa allargare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sistematicamente</a:t>
            </a:r>
            <a:r>
              <a:rPr lang="it-IT" dirty="0" smtClean="0"/>
              <a:t> i processi della propria organizzazione includendo flussi di conoscenza che si estendono esternamente ad essa</a:t>
            </a:r>
          </a:p>
          <a:p>
            <a:pPr marL="180975" lvl="2" algn="just"/>
            <a:endParaRPr lang="it-IT" dirty="0" smtClean="0"/>
          </a:p>
          <a:p>
            <a:pPr marL="358775" lvl="2" indent="-177800" algn="just">
              <a:buFont typeface="Arial" pitchFamily="34" charset="0"/>
              <a:buChar char="•"/>
            </a:pPr>
            <a:r>
              <a:rPr lang="it-IT" dirty="0" smtClean="0">
                <a:sym typeface="Helvetica" charset="0"/>
              </a:rPr>
              <a:t>dall’interno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verso l’esterno</a:t>
            </a:r>
            <a:r>
              <a:rPr lang="it-IT" dirty="0" smtClean="0">
                <a:sym typeface="Helvetica" charset="0"/>
              </a:rPr>
              <a:t>, per accelerare l’accesso al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mercato</a:t>
            </a:r>
          </a:p>
          <a:p>
            <a:pPr marL="358775" lvl="2" indent="-177800" algn="just">
              <a:buFont typeface="Arial" pitchFamily="34" charset="0"/>
              <a:buChar char="•"/>
            </a:pPr>
            <a:r>
              <a:rPr lang="it-IT" dirty="0" smtClean="0">
                <a:sym typeface="Helvetica" charset="0"/>
              </a:rPr>
              <a:t>dall’esterno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verso l’interno</a:t>
            </a:r>
            <a:r>
              <a:rPr lang="it-IT" dirty="0" smtClean="0">
                <a:sym typeface="Helvetica" charset="0"/>
              </a:rPr>
              <a:t>, per accelerare i processi di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innovazione</a:t>
            </a:r>
            <a:r>
              <a:rPr lang="it-IT" dirty="0" smtClean="0">
                <a:sym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69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232651" y="429965"/>
            <a:ext cx="598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OPEN INNOVATION - 2</a:t>
            </a:r>
            <a:endParaRPr lang="it-IT" sz="2000" b="1" dirty="0"/>
          </a:p>
        </p:txBody>
      </p:sp>
      <p:sp>
        <p:nvSpPr>
          <p:cNvPr id="8" name="Rettangolo 7"/>
          <p:cNvSpPr/>
          <p:nvPr/>
        </p:nvSpPr>
        <p:spPr>
          <a:xfrm>
            <a:off x="971966" y="1358768"/>
            <a:ext cx="659977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2" indent="-177800" algn="just">
              <a:buFont typeface="Arial" pitchFamily="34" charset="0"/>
              <a:buChar char="•"/>
            </a:pPr>
            <a:r>
              <a:rPr lang="it-IT" b="1" dirty="0" smtClean="0">
                <a:sym typeface="Helvetica" charset="0"/>
              </a:rPr>
              <a:t>Verso l’esterno </a:t>
            </a:r>
            <a:r>
              <a:rPr lang="it-IT" dirty="0" smtClean="0">
                <a:sym typeface="Helvetica" charset="0"/>
              </a:rPr>
              <a:t>ad es. tramite la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cessione di licenze</a:t>
            </a:r>
            <a:r>
              <a:rPr lang="it-IT" dirty="0" smtClean="0">
                <a:sym typeface="Helvetica" charset="0"/>
              </a:rPr>
              <a:t> o generando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spin-off</a:t>
            </a:r>
          </a:p>
          <a:p>
            <a:pPr marL="358775" lvl="2" indent="-177800" algn="just">
              <a:buFont typeface="Arial" pitchFamily="34" charset="0"/>
              <a:buChar char="•"/>
            </a:pPr>
            <a:r>
              <a:rPr lang="it-IT" b="1" dirty="0" smtClean="0">
                <a:sym typeface="Helvetica" charset="0"/>
              </a:rPr>
              <a:t>Verso l’interno </a:t>
            </a:r>
            <a:r>
              <a:rPr lang="it-IT" dirty="0" smtClean="0">
                <a:sym typeface="Helvetica" charset="0"/>
              </a:rPr>
              <a:t>coinvolgendo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clienti </a:t>
            </a:r>
            <a:r>
              <a:rPr lang="it-IT" dirty="0" smtClean="0">
                <a:sym typeface="Helvetica" charset="0"/>
              </a:rPr>
              <a:t>(miglioramento delle prestazioni),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reti</a:t>
            </a:r>
            <a:r>
              <a:rPr lang="it-IT" dirty="0" smtClean="0">
                <a:sym typeface="Helvetica" charset="0"/>
              </a:rPr>
              <a:t> formali (progetti collaborativi) e informali (piattaforme collaborative), </a:t>
            </a:r>
            <a:r>
              <a:rPr lang="it-IT" sz="2400" b="1" dirty="0" err="1" smtClean="0">
                <a:solidFill>
                  <a:srgbClr val="00B050"/>
                </a:solidFill>
                <a:sym typeface="Helvetica" charset="0"/>
              </a:rPr>
              <a:t>esternalizzando</a:t>
            </a:r>
            <a:r>
              <a:rPr lang="it-IT" dirty="0" smtClean="0">
                <a:sym typeface="Helvetica" charset="0"/>
              </a:rPr>
              <a:t> attività di </a:t>
            </a:r>
            <a:r>
              <a:rPr lang="it-IT" dirty="0" err="1" smtClean="0">
                <a:sym typeface="Helvetica" charset="0"/>
              </a:rPr>
              <a:t>R&amp;S</a:t>
            </a:r>
            <a:r>
              <a:rPr lang="it-IT" dirty="0" smtClean="0">
                <a:sym typeface="Helvetica" charset="0"/>
              </a:rPr>
              <a:t> o tecnica, tramite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acquisizione di licenze</a:t>
            </a:r>
            <a:r>
              <a:rPr lang="it-IT" dirty="0" smtClean="0">
                <a:sym typeface="Helvetica" charset="0"/>
              </a:rPr>
              <a:t>, effettuando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investimenti</a:t>
            </a:r>
            <a:r>
              <a:rPr lang="it-IT" dirty="0" smtClean="0">
                <a:sym typeface="Helvetica" charset="0"/>
              </a:rPr>
              <a:t> in start-up</a:t>
            </a:r>
          </a:p>
          <a:p>
            <a:pPr marL="358775" lvl="2" indent="-177800" algn="just">
              <a:buFont typeface="Arial" pitchFamily="34" charset="0"/>
              <a:buChar char="•"/>
            </a:pPr>
            <a:endParaRPr lang="it-IT" dirty="0" smtClean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69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232651" y="429965"/>
            <a:ext cx="598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OPEN INNOVATION - 3</a:t>
            </a:r>
            <a:endParaRPr lang="it-IT" sz="2000" b="1" dirty="0"/>
          </a:p>
        </p:txBody>
      </p:sp>
      <p:sp>
        <p:nvSpPr>
          <p:cNvPr id="8" name="Rettangolo 7"/>
          <p:cNvSpPr/>
          <p:nvPr/>
        </p:nvSpPr>
        <p:spPr>
          <a:xfrm>
            <a:off x="1177706" y="1363980"/>
            <a:ext cx="6599774" cy="28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2" indent="-1588" algn="just">
              <a:lnSpc>
                <a:spcPts val="2400"/>
              </a:lnSpc>
            </a:pPr>
            <a:r>
              <a:rPr lang="it-IT" dirty="0" smtClean="0">
                <a:sym typeface="Helvetica" charset="0"/>
              </a:rPr>
              <a:t>L’Open Innovation nasce e si sviluppa in contesto di </a:t>
            </a:r>
            <a:r>
              <a:rPr lang="it-IT" sz="3200" b="1" dirty="0" smtClean="0">
                <a:solidFill>
                  <a:srgbClr val="00B050"/>
                </a:solidFill>
                <a:sym typeface="Helvetica" charset="0"/>
              </a:rPr>
              <a:t>grande azienda </a:t>
            </a:r>
            <a:r>
              <a:rPr lang="it-IT" dirty="0" smtClean="0">
                <a:sym typeface="Helvetica" charset="0"/>
              </a:rPr>
              <a:t>multinazionale</a:t>
            </a:r>
          </a:p>
          <a:p>
            <a:pPr marL="1588" lvl="2" indent="-1588" algn="just">
              <a:lnSpc>
                <a:spcPts val="2400"/>
              </a:lnSpc>
            </a:pPr>
            <a:endParaRPr lang="it-IT" dirty="0" smtClean="0">
              <a:sym typeface="Helvetica" charset="0"/>
            </a:endParaRPr>
          </a:p>
          <a:p>
            <a:pPr marL="266700" lvl="2" indent="-266700" algn="just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 smtClean="0">
                <a:sym typeface="Helvetica" charset="0"/>
              </a:rPr>
              <a:t>Quali strumenti sono necessari perché funzioni in un contesto di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piccole e medie imprese</a:t>
            </a:r>
            <a:r>
              <a:rPr lang="it-IT" dirty="0" smtClean="0">
                <a:sym typeface="Helvetica" charset="0"/>
              </a:rPr>
              <a:t>?</a:t>
            </a:r>
          </a:p>
          <a:p>
            <a:pPr marL="266700" lvl="2" indent="-266700" algn="just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 smtClean="0">
                <a:sym typeface="Helvetica" charset="0"/>
              </a:rPr>
              <a:t>Può evolvere in ottica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collaborativa, </a:t>
            </a:r>
            <a:r>
              <a:rPr lang="it-IT" dirty="0" smtClean="0">
                <a:sym typeface="Helvetica" charset="0"/>
              </a:rPr>
              <a:t>per il perseguimento di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obiettivi condivisi</a:t>
            </a:r>
            <a:r>
              <a:rPr lang="it-IT" dirty="0" smtClean="0">
                <a:sym typeface="Helvetica" charset="0"/>
              </a:rPr>
              <a:t>?</a:t>
            </a:r>
          </a:p>
          <a:p>
            <a:pPr marL="266700" lvl="2" indent="-266700" algn="just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 smtClean="0">
                <a:sym typeface="Helvetica" charset="0"/>
              </a:rPr>
              <a:t>Può indirizzare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sfide strategiche</a:t>
            </a:r>
            <a:r>
              <a:rPr lang="it-IT" dirty="0" smtClean="0">
                <a:sym typeface="Helvetica" charset="0"/>
              </a:rPr>
              <a:t>,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 </a:t>
            </a:r>
            <a:r>
              <a:rPr lang="it-IT" dirty="0" smtClean="0">
                <a:sym typeface="Helvetica" charset="0"/>
              </a:rPr>
              <a:t>accelerare l’attuazione della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S3 regionale</a:t>
            </a:r>
            <a:r>
              <a:rPr lang="it-IT" dirty="0" smtClean="0">
                <a:sym typeface="Helvetica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96" y="762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164170" y="440267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LA STRATEGIA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SPECIALIZZAZIONE REGIONALE</a:t>
            </a:r>
            <a:endParaRPr lang="it-IT" sz="2000" b="1" dirty="0"/>
          </a:p>
        </p:txBody>
      </p:sp>
      <p:grpSp>
        <p:nvGrpSpPr>
          <p:cNvPr id="2" name="Gruppo 20"/>
          <p:cNvGrpSpPr/>
          <p:nvPr/>
        </p:nvGrpSpPr>
        <p:grpSpPr>
          <a:xfrm>
            <a:off x="4621820" y="1109135"/>
            <a:ext cx="3197803" cy="3237169"/>
            <a:chOff x="2050944" y="1196752"/>
            <a:chExt cx="3323481" cy="3364394"/>
          </a:xfrm>
        </p:grpSpPr>
        <p:sp>
          <p:nvSpPr>
            <p:cNvPr id="6" name="Freccia a destra 5"/>
            <p:cNvSpPr/>
            <p:nvPr/>
          </p:nvSpPr>
          <p:spPr>
            <a:xfrm>
              <a:off x="2055540" y="3908029"/>
              <a:ext cx="3318885" cy="653117"/>
            </a:xfrm>
            <a:prstGeom prst="rightArrow">
              <a:avLst/>
            </a:prstGeom>
            <a:gradFill>
              <a:gsLst>
                <a:gs pos="49000">
                  <a:schemeClr val="accent2">
                    <a:lumMod val="60000"/>
                    <a:lumOff val="4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SMART CITIES  AND COMMUNITIES</a:t>
              </a:r>
              <a:endParaRPr lang="it-IT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asellaDiTesto 62"/>
            <p:cNvSpPr txBox="1">
              <a:spLocks noChangeArrowheads="1"/>
            </p:cNvSpPr>
            <p:nvPr/>
          </p:nvSpPr>
          <p:spPr bwMode="auto">
            <a:xfrm rot="16200000">
              <a:off x="3504047" y="2348281"/>
              <a:ext cx="2710497" cy="417541"/>
            </a:xfrm>
            <a:prstGeom prst="rect">
              <a:avLst/>
            </a:prstGeom>
            <a:ln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1270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0" rIns="0" bIns="0" anchor="ctr"/>
            <a:lstStyle/>
            <a:p>
              <a:pPr>
                <a:defRPr/>
              </a:pPr>
              <a:r>
                <a:rPr lang="it-IT" sz="1400" b="1" dirty="0" smtClean="0"/>
                <a:t>Industrie culturali e creative</a:t>
              </a:r>
              <a:endParaRPr lang="it-IT" sz="1400" dirty="0"/>
            </a:p>
          </p:txBody>
        </p:sp>
        <p:sp>
          <p:nvSpPr>
            <p:cNvPr id="8" name="CasellaDiTesto 73"/>
            <p:cNvSpPr txBox="1">
              <a:spLocks noChangeArrowheads="1"/>
            </p:cNvSpPr>
            <p:nvPr/>
          </p:nvSpPr>
          <p:spPr bwMode="auto">
            <a:xfrm rot="16200000">
              <a:off x="3060064" y="2402458"/>
              <a:ext cx="2703565" cy="305939"/>
            </a:xfrm>
            <a:prstGeom prst="rect">
              <a:avLst/>
            </a:prstGeom>
            <a:ln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1270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0" rIns="0" bIns="0" anchor="ctr"/>
            <a:lstStyle>
              <a:defPPr>
                <a:defRPr lang="it-IT"/>
              </a:defPPr>
              <a:lvl1pPr algn="ctr">
                <a:defRPr sz="2400" b="1">
                  <a:latin typeface="+mn-lt"/>
                </a:defRPr>
              </a:lvl1pPr>
            </a:lstStyle>
            <a:p>
              <a:pPr algn="l">
                <a:defRPr/>
              </a:pPr>
              <a:r>
                <a:rPr lang="it-IT" sz="1400" dirty="0" smtClean="0"/>
                <a:t>Industria della salute</a:t>
              </a:r>
              <a:endParaRPr lang="it-IT" sz="1400" dirty="0"/>
            </a:p>
          </p:txBody>
        </p:sp>
        <p:sp>
          <p:nvSpPr>
            <p:cNvPr id="9" name="CasellaDiTesto 73"/>
            <p:cNvSpPr txBox="1">
              <a:spLocks noChangeArrowheads="1"/>
            </p:cNvSpPr>
            <p:nvPr/>
          </p:nvSpPr>
          <p:spPr bwMode="auto">
            <a:xfrm rot="16200000">
              <a:off x="2662494" y="2408299"/>
              <a:ext cx="2712005" cy="298212"/>
            </a:xfrm>
            <a:prstGeom prst="rect">
              <a:avLst/>
            </a:prstGeom>
            <a:ln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1270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0" rIns="0" bIns="0" anchor="ctr"/>
            <a:lstStyle/>
            <a:p>
              <a:pPr>
                <a:defRPr/>
              </a:pPr>
              <a:r>
                <a:rPr lang="it-IT" sz="1400" b="1" dirty="0" smtClean="0"/>
                <a:t>Manifatturiero  avanzato</a:t>
              </a:r>
              <a:endParaRPr lang="it-IT" sz="1400" b="1" dirty="0"/>
            </a:p>
          </p:txBody>
        </p:sp>
        <p:sp>
          <p:nvSpPr>
            <p:cNvPr id="10" name="CasellaDiTesto 73"/>
            <p:cNvSpPr txBox="1">
              <a:spLocks noChangeArrowheads="1"/>
            </p:cNvSpPr>
            <p:nvPr/>
          </p:nvSpPr>
          <p:spPr bwMode="auto">
            <a:xfrm rot="16200000">
              <a:off x="842444" y="2409051"/>
              <a:ext cx="2715212" cy="298212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tIns="0" rIns="0" bIns="0" anchor="ctr"/>
            <a:lstStyle/>
            <a:p>
              <a:pPr>
                <a:defRPr/>
              </a:pPr>
              <a:r>
                <a:rPr lang="it-IT" sz="1400" b="1" dirty="0" err="1" smtClean="0"/>
                <a:t>Agrofood</a:t>
              </a:r>
              <a:endParaRPr lang="it-IT" sz="1400" dirty="0"/>
            </a:p>
          </p:txBody>
        </p:sp>
        <p:sp>
          <p:nvSpPr>
            <p:cNvPr id="11" name="CasellaDiTesto 52"/>
            <p:cNvSpPr txBox="1">
              <a:spLocks noChangeArrowheads="1"/>
            </p:cNvSpPr>
            <p:nvPr/>
          </p:nvSpPr>
          <p:spPr bwMode="auto">
            <a:xfrm rot="16200000">
              <a:off x="2130724" y="2352740"/>
              <a:ext cx="2729517" cy="417541"/>
            </a:xfrm>
            <a:prstGeom prst="rect">
              <a:avLst/>
            </a:prstGeom>
            <a:ln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127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0" rIns="0" bIns="0" anchor="ctr"/>
            <a:lstStyle/>
            <a:p>
              <a:pPr>
                <a:defRPr/>
              </a:pPr>
              <a:r>
                <a:rPr lang="it-IT" sz="1400" b="1" dirty="0" smtClean="0"/>
                <a:t>Eco industrie</a:t>
              </a:r>
              <a:endParaRPr lang="it-IT" sz="1400" dirty="0"/>
            </a:p>
          </p:txBody>
        </p:sp>
        <p:sp>
          <p:nvSpPr>
            <p:cNvPr id="12" name="CasellaDiTesto 82"/>
            <p:cNvSpPr txBox="1">
              <a:spLocks noChangeArrowheads="1"/>
            </p:cNvSpPr>
            <p:nvPr/>
          </p:nvSpPr>
          <p:spPr bwMode="auto">
            <a:xfrm rot="16200000">
              <a:off x="1659430" y="2379782"/>
              <a:ext cx="2717647" cy="357891"/>
            </a:xfrm>
            <a:prstGeom prst="rect">
              <a:avLst/>
            </a:prstGeom>
            <a:ln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1270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0" rIns="0" bIns="0" anchor="ctr"/>
            <a:lstStyle/>
            <a:p>
              <a:pPr>
                <a:defRPr/>
              </a:pPr>
              <a:r>
                <a:rPr lang="it-IT" sz="1400" b="1" dirty="0" smtClean="0"/>
                <a:t>Mobilità sostenibile</a:t>
              </a:r>
              <a:endParaRPr lang="it-IT" sz="1400" dirty="0"/>
            </a:p>
          </p:txBody>
        </p:sp>
        <p:sp>
          <p:nvSpPr>
            <p:cNvPr id="13" name="CasellaDiTesto 49"/>
            <p:cNvSpPr txBox="1">
              <a:spLocks noChangeArrowheads="1"/>
            </p:cNvSpPr>
            <p:nvPr/>
          </p:nvSpPr>
          <p:spPr bwMode="auto">
            <a:xfrm rot="16200000">
              <a:off x="1246710" y="2406023"/>
              <a:ext cx="2702298" cy="298212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1270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0" rIns="0" bIns="0" anchor="ctr"/>
            <a:lstStyle/>
            <a:p>
              <a:pPr>
                <a:defRPr/>
              </a:pPr>
              <a:r>
                <a:rPr lang="it-IT" sz="1400" b="1" dirty="0" smtClean="0"/>
                <a:t>Aerospazio</a:t>
              </a:r>
              <a:endParaRPr lang="it-IT" sz="1400" dirty="0"/>
            </a:p>
          </p:txBody>
        </p:sp>
      </p:grpSp>
      <p:sp>
        <p:nvSpPr>
          <p:cNvPr id="22" name="Rettangolo 2"/>
          <p:cNvSpPr>
            <a:spLocks noChangeArrowheads="1"/>
          </p:cNvSpPr>
          <p:nvPr/>
        </p:nvSpPr>
        <p:spPr bwMode="auto">
          <a:xfrm>
            <a:off x="988481" y="1343025"/>
            <a:ext cx="281199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/>
              <a:t>“focalizzare </a:t>
            </a:r>
            <a:r>
              <a:rPr lang="it-IT" dirty="0"/>
              <a:t>le politiche per l’innovazione verso gli ambiti e i </a:t>
            </a:r>
            <a:r>
              <a:rPr lang="it-IT" sz="2000" b="1" dirty="0">
                <a:solidFill>
                  <a:srgbClr val="006600"/>
                </a:solidFill>
              </a:rPr>
              <a:t>domini tecnologici </a:t>
            </a:r>
            <a:r>
              <a:rPr lang="it-IT" dirty="0"/>
              <a:t>nei quali il sistema produttivo e della </a:t>
            </a:r>
            <a:r>
              <a:rPr lang="it-IT" dirty="0" smtClean="0"/>
              <a:t>ricerca </a:t>
            </a:r>
            <a:r>
              <a:rPr lang="it-IT" dirty="0"/>
              <a:t>può esprimere eccellenze realmente capaci di competere a livello </a:t>
            </a:r>
            <a:r>
              <a:rPr lang="it-IT" dirty="0" smtClean="0"/>
              <a:t>mondiale”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988481" y="4007750"/>
            <a:ext cx="3053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b="1" i="1" kern="0" dirty="0" err="1" smtClean="0">
                <a:solidFill>
                  <a:prstClr val="black"/>
                </a:solidFill>
                <a:ea typeface="ＭＳ Ｐゴシック" pitchFamily="24" charset="-128"/>
              </a:rPr>
              <a:t>Dgr</a:t>
            </a:r>
            <a:r>
              <a:rPr lang="it-IT" sz="1400" b="1" i="1" kern="0" dirty="0" smtClean="0">
                <a:solidFill>
                  <a:prstClr val="black"/>
                </a:solidFill>
                <a:ea typeface="ＭＳ Ｐゴシック" pitchFamily="24" charset="-128"/>
              </a:rPr>
              <a:t> X/1051/ 2013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96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164170" y="440267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 PROGRAMMI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LAVORO</a:t>
            </a:r>
            <a:endParaRPr lang="it-IT" sz="2000" b="1" dirty="0"/>
          </a:p>
        </p:txBody>
      </p:sp>
      <p:sp>
        <p:nvSpPr>
          <p:cNvPr id="22" name="Rettangolo 2"/>
          <p:cNvSpPr>
            <a:spLocks noChangeArrowheads="1"/>
          </p:cNvSpPr>
          <p:nvPr/>
        </p:nvSpPr>
        <p:spPr bwMode="auto">
          <a:xfrm>
            <a:off x="988481" y="1464945"/>
            <a:ext cx="281199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/>
              <a:t>Sette </a:t>
            </a:r>
            <a:r>
              <a:rPr lang="it-IT" b="1" dirty="0" smtClean="0">
                <a:solidFill>
                  <a:srgbClr val="006600"/>
                </a:solidFill>
              </a:rPr>
              <a:t>programmi di lavoro</a:t>
            </a:r>
            <a:r>
              <a:rPr lang="it-IT" dirty="0" smtClean="0"/>
              <a:t> che declinano le </a:t>
            </a:r>
            <a:r>
              <a:rPr lang="it-IT" sz="2000" b="1" dirty="0" smtClean="0">
                <a:solidFill>
                  <a:srgbClr val="006600"/>
                </a:solidFill>
              </a:rPr>
              <a:t>quaranta sfide tematiche</a:t>
            </a:r>
            <a:r>
              <a:rPr lang="it-IT" dirty="0" smtClean="0"/>
              <a:t> delle Aree di Specializzazione. O</a:t>
            </a:r>
            <a:r>
              <a:rPr lang="it-IT" sz="2000" b="1" dirty="0" smtClean="0">
                <a:solidFill>
                  <a:srgbClr val="006600"/>
                </a:solidFill>
              </a:rPr>
              <a:t>tto sfide trasversali</a:t>
            </a:r>
            <a:r>
              <a:rPr lang="it-IT" dirty="0" smtClean="0"/>
              <a:t> per le </a:t>
            </a:r>
            <a:r>
              <a:rPr lang="it-IT" i="1" dirty="0" err="1" smtClean="0"/>
              <a:t>smart</a:t>
            </a:r>
            <a:r>
              <a:rPr lang="it-IT" i="1" dirty="0" smtClean="0"/>
              <a:t> </a:t>
            </a:r>
            <a:r>
              <a:rPr lang="it-IT" i="1" dirty="0" err="1" smtClean="0"/>
              <a:t>communities</a:t>
            </a:r>
            <a:endParaRPr lang="it-IT" i="1" dirty="0"/>
          </a:p>
        </p:txBody>
      </p:sp>
      <p:sp>
        <p:nvSpPr>
          <p:cNvPr id="24" name="Rettangolo 23"/>
          <p:cNvSpPr/>
          <p:nvPr/>
        </p:nvSpPr>
        <p:spPr>
          <a:xfrm>
            <a:off x="843701" y="3530343"/>
            <a:ext cx="3053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b="1" i="1" kern="0" dirty="0" smtClean="0">
                <a:solidFill>
                  <a:prstClr val="black"/>
                </a:solidFill>
                <a:ea typeface="ＭＳ Ｐゴシック" pitchFamily="24" charset="-128"/>
              </a:rPr>
              <a:t>DGR X/2472/2014</a:t>
            </a:r>
            <a:endParaRPr lang="it-IT" sz="14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1180" y="1343025"/>
            <a:ext cx="3252855" cy="254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Fesr2014_vuot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96" y="0"/>
            <a:ext cx="9144000" cy="51435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392770" y="440267"/>
            <a:ext cx="73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LA PIATTAFORMA REGIONALE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OPEN INNOVATION</a:t>
            </a:r>
            <a:endParaRPr lang="it-IT" sz="2000" b="1" dirty="0"/>
          </a:p>
        </p:txBody>
      </p:sp>
      <p:sp>
        <p:nvSpPr>
          <p:cNvPr id="28" name="Rettangolo 27"/>
          <p:cNvSpPr/>
          <p:nvPr/>
        </p:nvSpPr>
        <p:spPr>
          <a:xfrm>
            <a:off x="613826" y="1061588"/>
            <a:ext cx="769197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algn="just"/>
            <a:r>
              <a:rPr lang="it-IT" dirty="0" smtClean="0"/>
              <a:t>Uno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strumento collaborativo</a:t>
            </a:r>
            <a:r>
              <a:rPr lang="it-IT" dirty="0" smtClean="0"/>
              <a:t> promosso da Regione Lombardia con l’obiettivo di favorire e supportare lo sviluppo di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ecosistemi di innovazione aperta</a:t>
            </a:r>
            <a:r>
              <a:rPr lang="it-IT" b="1" dirty="0" smtClean="0">
                <a:solidFill>
                  <a:srgbClr val="00B050"/>
                </a:solidFill>
                <a:sym typeface="Helvetica" charset="0"/>
              </a:rPr>
              <a:t> </a:t>
            </a:r>
            <a:r>
              <a:rPr lang="it-IT" dirty="0" smtClean="0"/>
              <a:t>per dare risposta alle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sfide strategiche </a:t>
            </a:r>
            <a:r>
              <a:rPr lang="it-IT" dirty="0" smtClean="0">
                <a:sym typeface="Helvetica" charset="0"/>
              </a:rPr>
              <a:t>per la crescita e la competitività </a:t>
            </a:r>
            <a:r>
              <a:rPr lang="it-IT" dirty="0" smtClean="0"/>
              <a:t>della nostra regione</a:t>
            </a:r>
          </a:p>
          <a:p>
            <a:pPr marL="180975" lvl="2" algn="just"/>
            <a:endParaRPr lang="it-IT" sz="1200" dirty="0" smtClean="0"/>
          </a:p>
          <a:p>
            <a:pPr marL="180975" lvl="2" algn="just"/>
            <a:r>
              <a:rPr lang="it-IT" dirty="0" smtClean="0"/>
              <a:t>Si rivolge agli 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attori del processo di innovazione</a:t>
            </a:r>
            <a:r>
              <a:rPr lang="it-IT" sz="2400" dirty="0" smtClean="0"/>
              <a:t> </a:t>
            </a:r>
            <a:r>
              <a:rPr lang="it-IT" dirty="0" smtClean="0"/>
              <a:t>in azienda, negli enti di ricerca, presso operatori dei servizi di pubblico interesse, negli enti intermedi</a:t>
            </a:r>
          </a:p>
          <a:p>
            <a:pPr marL="180975" lvl="2" algn="just"/>
            <a:endParaRPr lang="it-IT" sz="1200" dirty="0" smtClean="0"/>
          </a:p>
          <a:p>
            <a:pPr marL="180975" lvl="2" algn="just"/>
            <a:r>
              <a:rPr lang="it-IT" dirty="0" smtClean="0"/>
              <a:t>E’ funzionale all’implementazione della </a:t>
            </a:r>
            <a:r>
              <a:rPr lang="it-IT" sz="2400" b="1" dirty="0" smtClean="0">
                <a:solidFill>
                  <a:srgbClr val="00B050"/>
                </a:solidFill>
                <a:sym typeface="Helvetica" charset="0"/>
              </a:rPr>
              <a:t>strategia di specializzazione regionale</a:t>
            </a:r>
            <a:r>
              <a:rPr lang="it-IT" dirty="0" smtClean="0"/>
              <a:t>, in tutte le sue fasi</a:t>
            </a:r>
            <a:endParaRPr lang="it-IT" b="1" dirty="0" smtClean="0">
              <a:solidFill>
                <a:srgbClr val="00B050"/>
              </a:solidFill>
              <a:sym typeface="Helvetica" charset="0"/>
            </a:endParaRPr>
          </a:p>
          <a:p>
            <a:pPr marL="180975" lvl="2" algn="just"/>
            <a:endParaRPr lang="it-IT" b="1" dirty="0" smtClean="0">
              <a:solidFill>
                <a:srgbClr val="00B050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1189</Words>
  <Application>Microsoft Office PowerPoint</Application>
  <PresentationFormat>Presentazione su schermo (16:9)</PresentationFormat>
  <Paragraphs>156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</dc:creator>
  <cp:lastModifiedBy>Livia Rachele Fumagalli</cp:lastModifiedBy>
  <cp:revision>130</cp:revision>
  <dcterms:created xsi:type="dcterms:W3CDTF">2014-10-17T10:41:17Z</dcterms:created>
  <dcterms:modified xsi:type="dcterms:W3CDTF">2015-07-14T10:08:01Z</dcterms:modified>
</cp:coreProperties>
</file>